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9"/>
  </p:notesMasterIdLst>
  <p:handoutMasterIdLst>
    <p:handoutMasterId r:id="rId20"/>
  </p:handoutMasterIdLst>
  <p:sldIdLst>
    <p:sldId id="365" r:id="rId2"/>
    <p:sldId id="583" r:id="rId3"/>
    <p:sldId id="461" r:id="rId4"/>
    <p:sldId id="575" r:id="rId5"/>
    <p:sldId id="581" r:id="rId6"/>
    <p:sldId id="463" r:id="rId7"/>
    <p:sldId id="401" r:id="rId8"/>
    <p:sldId id="576" r:id="rId9"/>
    <p:sldId id="579" r:id="rId10"/>
    <p:sldId id="580" r:id="rId11"/>
    <p:sldId id="403" r:id="rId12"/>
    <p:sldId id="404" r:id="rId13"/>
    <p:sldId id="433" r:id="rId14"/>
    <p:sldId id="811" r:id="rId15"/>
    <p:sldId id="582" r:id="rId16"/>
    <p:sldId id="348" r:id="rId17"/>
    <p:sldId id="810"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4">
          <p15:clr>
            <a:srgbClr val="A4A3A4"/>
          </p15:clr>
        </p15:guide>
        <p15:guide id="2" orient="horz" pos="2219">
          <p15:clr>
            <a:srgbClr val="A4A3A4"/>
          </p15:clr>
        </p15:guide>
        <p15:guide id="3" orient="horz" pos="14">
          <p15:clr>
            <a:srgbClr val="A4A3A4"/>
          </p15:clr>
        </p15:guide>
        <p15:guide id="4" pos="5759">
          <p15:clr>
            <a:srgbClr val="A4A3A4"/>
          </p15:clr>
        </p15:guide>
        <p15:guide id="5" pos="28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FFFF"/>
    <a:srgbClr val="BA0C2F"/>
    <a:srgbClr val="5358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995" autoAdjust="0"/>
    <p:restoredTop sz="99388" autoAdjust="0"/>
  </p:normalViewPr>
  <p:slideViewPr>
    <p:cSldViewPr snapToGrid="0" snapToObjects="1">
      <p:cViewPr varScale="1">
        <p:scale>
          <a:sx n="95" d="100"/>
          <a:sy n="95" d="100"/>
        </p:scale>
        <p:origin x="192" y="960"/>
      </p:cViewPr>
      <p:guideLst>
        <p:guide orient="horz" pos="4034"/>
        <p:guide orient="horz" pos="2219"/>
        <p:guide orient="horz" pos="14"/>
        <p:guide pos="5759"/>
        <p:guide pos="28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DF2216-3C6C-5242-8DB2-4752D4FEC615}" type="datetimeFigureOut">
              <a:rPr lang="en-US" smtClean="0">
                <a:latin typeface="Arial"/>
              </a:rPr>
              <a:pPr/>
              <a:t>2/13/20</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36E00F2-CC6B-3345-A584-44341337AE23}"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29354263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2CD6293C-6F3F-374D-A003-D3E152FC3744}" type="datetimeFigureOut">
              <a:rPr lang="en-US" smtClean="0"/>
              <a:pPr/>
              <a:t>2/13/20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D389288A-BD78-EC48-81B6-C08E556E1607}" type="slidenum">
              <a:rPr lang="en-US" smtClean="0"/>
              <a:pPr/>
              <a:t>‹#›</a:t>
            </a:fld>
            <a:endParaRPr lang="en-US" dirty="0"/>
          </a:p>
        </p:txBody>
      </p:sp>
    </p:spTree>
    <p:extLst>
      <p:ext uri="{BB962C8B-B14F-4D97-AF65-F5344CB8AC3E}">
        <p14:creationId xmlns:p14="http://schemas.microsoft.com/office/powerpoint/2010/main" val="9267602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 No Image">
    <p:spTree>
      <p:nvGrpSpPr>
        <p:cNvPr id="1" name=""/>
        <p:cNvGrpSpPr/>
        <p:nvPr/>
      </p:nvGrpSpPr>
      <p:grpSpPr>
        <a:xfrm>
          <a:off x="0" y="0"/>
          <a:ext cx="0" cy="0"/>
          <a:chOff x="0" y="0"/>
          <a:chExt cx="0" cy="0"/>
        </a:xfrm>
      </p:grpSpPr>
      <p:pic>
        <p:nvPicPr>
          <p:cNvPr id="6" name="Picture 5"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7330" y="2058235"/>
            <a:ext cx="3185337" cy="707853"/>
          </a:xfrm>
          <a:prstGeom prst="rect">
            <a:avLst/>
          </a:prstGeom>
        </p:spPr>
      </p:pic>
      <p:sp>
        <p:nvSpPr>
          <p:cNvPr id="9" name="Text Placeholder 4"/>
          <p:cNvSpPr>
            <a:spLocks noGrp="1"/>
          </p:cNvSpPr>
          <p:nvPr>
            <p:ph type="body" sz="quarter" idx="3" hasCustomPrompt="1"/>
          </p:nvPr>
        </p:nvSpPr>
        <p:spPr>
          <a:xfrm>
            <a:off x="1206213" y="2914151"/>
            <a:ext cx="7524221" cy="430183"/>
          </a:xfrm>
          <a:prstGeom prst="rect">
            <a:avLst/>
          </a:prstGeom>
        </p:spPr>
        <p:txBody>
          <a:bodyPr anchor="t"/>
          <a:lstStyle>
            <a:lvl1pPr marL="0" indent="0">
              <a:buNone/>
              <a:defRPr sz="2800" b="0" baseline="0">
                <a:solidFill>
                  <a:srgbClr val="000000"/>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Presentation Title</a:t>
            </a:r>
          </a:p>
        </p:txBody>
      </p:sp>
      <p:sp>
        <p:nvSpPr>
          <p:cNvPr id="10" name="Text Placeholder 20"/>
          <p:cNvSpPr>
            <a:spLocks noGrp="1"/>
          </p:cNvSpPr>
          <p:nvPr>
            <p:ph type="body" sz="quarter" idx="18" hasCustomPrompt="1"/>
          </p:nvPr>
        </p:nvSpPr>
        <p:spPr>
          <a:xfrm>
            <a:off x="1217330" y="3392822"/>
            <a:ext cx="7498993" cy="1382377"/>
          </a:xfrm>
          <a:prstGeom prst="rect">
            <a:avLst/>
          </a:prstGeom>
        </p:spPr>
        <p:txBody>
          <a:bodyPr>
            <a:noAutofit/>
          </a:bodyPr>
          <a:lstStyle>
            <a:lvl1pPr marL="0" marR="0" indent="0" algn="l" defTabSz="457200" rtl="0" eaLnBrk="1" fontAlgn="auto" latinLnBrk="0" hangingPunct="1">
              <a:lnSpc>
                <a:spcPct val="100000"/>
              </a:lnSpc>
              <a:spcBef>
                <a:spcPct val="20000"/>
              </a:spcBef>
              <a:spcAft>
                <a:spcPts val="0"/>
              </a:spcAft>
              <a:buClrTx/>
              <a:buSzTx/>
              <a:buFontTx/>
              <a:buNone/>
              <a:tabLst/>
              <a:defRPr sz="1600" baseline="0">
                <a:solidFill>
                  <a:srgbClr val="000000"/>
                </a:solidFill>
                <a:latin typeface="Arial"/>
                <a:cs typeface="Arial"/>
              </a:defRPr>
            </a:lvl1pPr>
          </a:lstStyle>
          <a:p>
            <a:pPr lvl="0"/>
            <a:r>
              <a:rPr lang="en-US" dirty="0"/>
              <a:t>Click to Edit Name(s) of Presenter(s), Directorate/Division and Date</a:t>
            </a:r>
          </a:p>
        </p:txBody>
      </p:sp>
    </p:spTree>
    <p:extLst>
      <p:ext uri="{BB962C8B-B14F-4D97-AF65-F5344CB8AC3E}">
        <p14:creationId xmlns:p14="http://schemas.microsoft.com/office/powerpoint/2010/main" val="1560679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15"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D5200ABE-6EE6-2C40-A3D2-1EBEA7A5680C}" type="datetime1">
              <a:rPr lang="en-US" smtClean="0"/>
              <a:t>2/13/20</a:t>
            </a:fld>
            <a:endParaRPr lang="en-US" dirty="0"/>
          </a:p>
        </p:txBody>
      </p:sp>
      <p:sp>
        <p:nvSpPr>
          <p:cNvPr id="16"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21"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14" name="Picture Placeholder 7"/>
          <p:cNvSpPr>
            <a:spLocks noGrp="1"/>
          </p:cNvSpPr>
          <p:nvPr>
            <p:ph type="pic" sz="quarter" idx="13"/>
          </p:nvPr>
        </p:nvSpPr>
        <p:spPr>
          <a:xfrm>
            <a:off x="0" y="1476374"/>
            <a:ext cx="9144000" cy="4816475"/>
          </a:xfrm>
          <a:prstGeom prst="rect">
            <a:avLst/>
          </a:prstGeom>
        </p:spPr>
        <p:txBody>
          <a:bodyPr vert="horz" anchor="ctr"/>
          <a:lstStyle>
            <a:lvl1pPr marL="0" indent="0" algn="ctr">
              <a:buFontTx/>
              <a:buNone/>
              <a:defRPr sz="1600">
                <a:solidFill>
                  <a:srgbClr val="000000"/>
                </a:solidFill>
              </a:defRPr>
            </a:lvl1pPr>
          </a:lstStyle>
          <a:p>
            <a:r>
              <a:rPr lang="en-US"/>
              <a:t>Click icon to add picture</a:t>
            </a:r>
            <a:endParaRPr lang="en-US" dirty="0"/>
          </a:p>
        </p:txBody>
      </p:sp>
    </p:spTree>
    <p:extLst>
      <p:ext uri="{BB962C8B-B14F-4D97-AF65-F5344CB8AC3E}">
        <p14:creationId xmlns:p14="http://schemas.microsoft.com/office/powerpoint/2010/main" val="3693559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800" y="279400"/>
            <a:ext cx="7816649" cy="822036"/>
          </a:xfrm>
        </p:spPr>
        <p:txBody>
          <a:bodyPr>
            <a:no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136074"/>
            <a:ext cx="8229600" cy="49900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90600" y="6096000"/>
            <a:ext cx="1447800" cy="298450"/>
          </a:xfrm>
        </p:spPr>
        <p:txBody>
          <a:bodyPr/>
          <a:lstStyle/>
          <a:p>
            <a:fld id="{80A75975-8D5E-614D-88F0-036869156645}" type="datetime1">
              <a:rPr lang="en-US" smtClean="0"/>
              <a:t>2/13/20</a:t>
            </a:fld>
            <a:endParaRPr lang="en-US"/>
          </a:p>
        </p:txBody>
      </p:sp>
      <p:sp>
        <p:nvSpPr>
          <p:cNvPr id="5" name="Footer Placeholder 4"/>
          <p:cNvSpPr>
            <a:spLocks noGrp="1"/>
          </p:cNvSpPr>
          <p:nvPr>
            <p:ph type="ftr" sz="quarter" idx="11"/>
          </p:nvPr>
        </p:nvSpPr>
        <p:spPr>
          <a:xfrm>
            <a:off x="990600" y="6400801"/>
            <a:ext cx="7086600" cy="228600"/>
          </a:xfrm>
        </p:spPr>
        <p:txBody>
          <a:bodyPr/>
          <a:lstStyle/>
          <a:p>
            <a:r>
              <a:rPr lang="en-US"/>
              <a:t>david.r.thompson@jpl.nasa.gov</a:t>
            </a:r>
          </a:p>
        </p:txBody>
      </p:sp>
      <p:sp>
        <p:nvSpPr>
          <p:cNvPr id="6" name="Slide Number Placeholder 5"/>
          <p:cNvSpPr>
            <a:spLocks noGrp="1"/>
          </p:cNvSpPr>
          <p:nvPr>
            <p:ph type="sldNum" sz="quarter" idx="12"/>
          </p:nvPr>
        </p:nvSpPr>
        <p:spPr>
          <a:xfrm>
            <a:off x="8229600" y="6356351"/>
            <a:ext cx="457200" cy="273050"/>
          </a:xfrm>
        </p:spPr>
        <p:txBody>
          <a:bodyPr/>
          <a:lstStyle/>
          <a:p>
            <a:fld id="{EED54302-5677-4C41-BA0C-489A2D856242}" type="slidenum">
              <a:rPr lang="en-US" smtClean="0"/>
              <a:t>‹#›</a:t>
            </a:fld>
            <a:endParaRPr lang="en-US"/>
          </a:p>
        </p:txBody>
      </p:sp>
      <p:pic>
        <p:nvPicPr>
          <p:cNvPr id="7" name="Picture 6" descr="NASA insignia2Colo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 y="6019800"/>
            <a:ext cx="793954" cy="656539"/>
          </a:xfrm>
          <a:prstGeom prst="rect">
            <a:avLst/>
          </a:prstGeom>
        </p:spPr>
      </p:pic>
    </p:spTree>
    <p:extLst>
      <p:ext uri="{BB962C8B-B14F-4D97-AF65-F5344CB8AC3E}">
        <p14:creationId xmlns:p14="http://schemas.microsoft.com/office/powerpoint/2010/main" val="2857103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Header/Footer">
    <p:spTree>
      <p:nvGrpSpPr>
        <p:cNvPr id="1" name=""/>
        <p:cNvGrpSpPr/>
        <p:nvPr/>
      </p:nvGrpSpPr>
      <p:grpSpPr>
        <a:xfrm>
          <a:off x="0" y="0"/>
          <a:ext cx="0" cy="0"/>
          <a:chOff x="0" y="0"/>
          <a:chExt cx="0" cy="0"/>
        </a:xfrm>
      </p:grpSpPr>
      <p:sp>
        <p:nvSpPr>
          <p:cNvPr id="9"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latin typeface="Helvetica" charset="0"/>
                <a:ea typeface="Helvetica" charset="0"/>
                <a:cs typeface="Helvetica" charset="0"/>
              </a:defRPr>
            </a:lvl1pPr>
          </a:lstStyle>
          <a:p>
            <a:r>
              <a:rPr lang="en-US"/>
              <a:t>1/16/2017</a:t>
            </a:r>
            <a:endParaRPr lang="en-US" dirty="0"/>
          </a:p>
        </p:txBody>
      </p:sp>
      <p:sp>
        <p:nvSpPr>
          <p:cNvPr id="14"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latin typeface="Helvetica" charset="0"/>
                <a:ea typeface="Helvetica" charset="0"/>
                <a:cs typeface="Helvetica" charset="0"/>
              </a:defRPr>
            </a:lvl1pPr>
          </a:lstStyle>
          <a:p>
            <a:r>
              <a:rPr lang="en-US"/>
              <a:t>AVIRIS-NG PSFs / David.R.Thompson@jpl.nasa.gov</a:t>
            </a:r>
            <a:endParaRPr lang="en-US" dirty="0"/>
          </a:p>
        </p:txBody>
      </p:sp>
      <p:sp>
        <p:nvSpPr>
          <p:cNvPr id="15"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latin typeface="Helvetica" charset="0"/>
                <a:ea typeface="Helvetica" charset="0"/>
                <a:cs typeface="Helvetica" charset="0"/>
              </a:defRPr>
            </a:lvl1pPr>
          </a:lstStyle>
          <a:p>
            <a:fld id="{1BB0B505-5A34-8746-A5A9-793D5E51FFCB}" type="slidenum">
              <a:rPr lang="en-US" smtClean="0"/>
              <a:pPr/>
              <a:t>‹#›</a:t>
            </a:fld>
            <a:endParaRPr lang="en-US" dirty="0"/>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4400" b="1" i="0" cap="none">
                <a:solidFill>
                  <a:srgbClr val="000000"/>
                </a:solidFill>
                <a:latin typeface="Helvetica" charset="0"/>
                <a:ea typeface="Helvetica" charset="0"/>
                <a:cs typeface="Helvetica" charset="0"/>
              </a:defRPr>
            </a:lvl1pPr>
          </a:lstStyle>
          <a:p>
            <a:r>
              <a:rPr lang="en-US" dirty="0"/>
              <a:t>Click to Edit Header</a:t>
            </a:r>
          </a:p>
        </p:txBody>
      </p:sp>
      <p:pic>
        <p:nvPicPr>
          <p:cNvPr id="8" name="Picture 7" descr="Tribrand_BlackText_RGB_022615.eps"/>
          <p:cNvPicPr>
            <a:picLocks noChangeAspect="1"/>
          </p:cNvPicPr>
          <p:nvPr userDrawn="1"/>
        </p:nvPicPr>
        <p:blipFill rotWithShape="1">
          <a:blip r:embed="rId2">
            <a:extLst>
              <a:ext uri="{28A0092B-C50C-407E-A947-70E740481C1C}">
                <a14:useLocalDpi xmlns:a14="http://schemas.microsoft.com/office/drawing/2010/main" val="0"/>
              </a:ext>
            </a:extLst>
          </a:blip>
          <a:srcRect r="75347"/>
          <a:stretch/>
        </p:blipFill>
        <p:spPr>
          <a:xfrm>
            <a:off x="7901518" y="454025"/>
            <a:ext cx="785282" cy="707853"/>
          </a:xfrm>
          <a:prstGeom prst="rect">
            <a:avLst/>
          </a:prstGeom>
        </p:spPr>
      </p:pic>
    </p:spTree>
    <p:extLst>
      <p:ext uri="{BB962C8B-B14F-4D97-AF65-F5344CB8AC3E}">
        <p14:creationId xmlns:p14="http://schemas.microsoft.com/office/powerpoint/2010/main" val="2949824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 Horizontal Image">
    <p:spTree>
      <p:nvGrpSpPr>
        <p:cNvPr id="1" name=""/>
        <p:cNvGrpSpPr/>
        <p:nvPr/>
      </p:nvGrpSpPr>
      <p:grpSpPr>
        <a:xfrm>
          <a:off x="0" y="0"/>
          <a:ext cx="0" cy="0"/>
          <a:chOff x="0" y="0"/>
          <a:chExt cx="0" cy="0"/>
        </a:xfrm>
      </p:grpSpPr>
      <p:sp>
        <p:nvSpPr>
          <p:cNvPr id="12" name="Picture Placeholder 7"/>
          <p:cNvSpPr>
            <a:spLocks noGrp="1"/>
          </p:cNvSpPr>
          <p:nvPr>
            <p:ph type="pic" sz="quarter" idx="13"/>
          </p:nvPr>
        </p:nvSpPr>
        <p:spPr>
          <a:xfrm>
            <a:off x="0" y="0"/>
            <a:ext cx="9144000" cy="4559905"/>
          </a:xfrm>
          <a:prstGeom prst="rect">
            <a:avLst/>
          </a:prstGeom>
        </p:spPr>
        <p:txBody>
          <a:bodyPr vert="horz" anchor="ctr"/>
          <a:lstStyle>
            <a:lvl1pPr marL="0" indent="0" algn="ctr">
              <a:buFontTx/>
              <a:buNone/>
              <a:defRPr sz="1600">
                <a:solidFill>
                  <a:srgbClr val="000000"/>
                </a:solidFill>
              </a:defRPr>
            </a:lvl1pPr>
          </a:lstStyle>
          <a:p>
            <a:r>
              <a:rPr lang="en-US"/>
              <a:t>Click icon to add picture</a:t>
            </a:r>
            <a:endParaRPr lang="en-US" dirty="0"/>
          </a:p>
        </p:txBody>
      </p:sp>
      <p:sp>
        <p:nvSpPr>
          <p:cNvPr id="13" name="Text Placeholder 4"/>
          <p:cNvSpPr>
            <a:spLocks noGrp="1"/>
          </p:cNvSpPr>
          <p:nvPr>
            <p:ph type="body" sz="quarter" idx="3" hasCustomPrompt="1"/>
          </p:nvPr>
        </p:nvSpPr>
        <p:spPr>
          <a:xfrm>
            <a:off x="1304986" y="4942618"/>
            <a:ext cx="7524221" cy="430183"/>
          </a:xfrm>
          <a:prstGeom prst="rect">
            <a:avLst/>
          </a:prstGeom>
        </p:spPr>
        <p:txBody>
          <a:bodyPr anchor="t"/>
          <a:lstStyle>
            <a:lvl1pPr marL="0" indent="0" algn="r">
              <a:buNone/>
              <a:defRPr sz="2800" b="0" baseline="0">
                <a:solidFill>
                  <a:srgbClr val="000000"/>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Presentation Title</a:t>
            </a:r>
          </a:p>
        </p:txBody>
      </p:sp>
      <p:sp>
        <p:nvSpPr>
          <p:cNvPr id="14" name="Text Placeholder 20"/>
          <p:cNvSpPr>
            <a:spLocks noGrp="1"/>
          </p:cNvSpPr>
          <p:nvPr>
            <p:ph type="body" sz="quarter" idx="18" hasCustomPrompt="1"/>
          </p:nvPr>
        </p:nvSpPr>
        <p:spPr>
          <a:xfrm>
            <a:off x="1316103" y="5421290"/>
            <a:ext cx="7498993" cy="804438"/>
          </a:xfrm>
          <a:prstGeom prst="rect">
            <a:avLst/>
          </a:prstGeom>
        </p:spPr>
        <p:txBody>
          <a:bodyPr>
            <a:noAutofit/>
          </a:bodyPr>
          <a:lstStyle>
            <a:lvl1pPr marL="0" marR="0" indent="0" algn="r" defTabSz="457200" rtl="0" eaLnBrk="1" fontAlgn="auto" latinLnBrk="0" hangingPunct="1">
              <a:lnSpc>
                <a:spcPct val="100000"/>
              </a:lnSpc>
              <a:spcBef>
                <a:spcPct val="20000"/>
              </a:spcBef>
              <a:spcAft>
                <a:spcPts val="0"/>
              </a:spcAft>
              <a:buClrTx/>
              <a:buSzTx/>
              <a:buFontTx/>
              <a:buNone/>
              <a:tabLst/>
              <a:defRPr sz="1600" baseline="0">
                <a:solidFill>
                  <a:srgbClr val="000000"/>
                </a:solidFill>
                <a:latin typeface="Arial"/>
                <a:cs typeface="Arial"/>
              </a:defRPr>
            </a:lvl1pPr>
          </a:lstStyle>
          <a:p>
            <a:pPr lvl="0"/>
            <a:r>
              <a:rPr lang="en-US" dirty="0"/>
              <a:t>Click to Edit Name(s) of Presenter(s), Directorate/Division and Date</a:t>
            </a:r>
          </a:p>
        </p:txBody>
      </p:sp>
      <p:pic>
        <p:nvPicPr>
          <p:cNvPr id="6" name="Picture 5"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1518" y="5810555"/>
            <a:ext cx="3185337" cy="707853"/>
          </a:xfrm>
          <a:prstGeom prst="rect">
            <a:avLst/>
          </a:prstGeom>
        </p:spPr>
      </p:pic>
    </p:spTree>
    <p:extLst>
      <p:ext uri="{BB962C8B-B14F-4D97-AF65-F5344CB8AC3E}">
        <p14:creationId xmlns:p14="http://schemas.microsoft.com/office/powerpoint/2010/main" val="72568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7" name="TextBox 6"/>
          <p:cNvSpPr txBox="1"/>
          <p:nvPr userDrawn="1"/>
        </p:nvSpPr>
        <p:spPr>
          <a:xfrm>
            <a:off x="1" y="3843849"/>
            <a:ext cx="9144000" cy="369332"/>
          </a:xfrm>
          <a:prstGeom prst="rect">
            <a:avLst/>
          </a:prstGeom>
          <a:noFill/>
        </p:spPr>
        <p:txBody>
          <a:bodyPr wrap="square" rtlCol="0">
            <a:spAutoFit/>
          </a:bodyPr>
          <a:lstStyle/>
          <a:p>
            <a:pPr algn="ctr"/>
            <a:r>
              <a:rPr lang="en-US" spc="300" dirty="0">
                <a:solidFill>
                  <a:schemeClr val="bg2"/>
                </a:solidFill>
              </a:rPr>
              <a:t>jpl.nasa.gov</a:t>
            </a:r>
          </a:p>
        </p:txBody>
      </p:sp>
      <p:cxnSp>
        <p:nvCxnSpPr>
          <p:cNvPr id="8" name="Straight Connector 7"/>
          <p:cNvCxnSpPr/>
          <p:nvPr userDrawn="1"/>
        </p:nvCxnSpPr>
        <p:spPr>
          <a:xfrm>
            <a:off x="2564190" y="3654169"/>
            <a:ext cx="4042530"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pic>
        <p:nvPicPr>
          <p:cNvPr id="10" name="Picture 9"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1143" y="2541306"/>
            <a:ext cx="4234462" cy="940992"/>
          </a:xfrm>
          <a:prstGeom prst="rect">
            <a:avLst/>
          </a:prstGeom>
        </p:spPr>
      </p:pic>
    </p:spTree>
    <p:extLst>
      <p:ext uri="{BB962C8B-B14F-4D97-AF65-F5344CB8AC3E}">
        <p14:creationId xmlns:p14="http://schemas.microsoft.com/office/powerpoint/2010/main" val="1022017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Divider">
    <p:spTree>
      <p:nvGrpSpPr>
        <p:cNvPr id="1" name=""/>
        <p:cNvGrpSpPr/>
        <p:nvPr/>
      </p:nvGrpSpPr>
      <p:grpSpPr>
        <a:xfrm>
          <a:off x="0" y="0"/>
          <a:ext cx="0" cy="0"/>
          <a:chOff x="0" y="0"/>
          <a:chExt cx="0" cy="0"/>
        </a:xfrm>
      </p:grpSpPr>
      <p:sp>
        <p:nvSpPr>
          <p:cNvPr id="5" name="Text Placeholder 4"/>
          <p:cNvSpPr>
            <a:spLocks noGrp="1"/>
          </p:cNvSpPr>
          <p:nvPr>
            <p:ph type="body" sz="quarter" idx="3" hasCustomPrompt="1"/>
          </p:nvPr>
        </p:nvSpPr>
        <p:spPr>
          <a:xfrm>
            <a:off x="1" y="2995083"/>
            <a:ext cx="9144000" cy="867834"/>
          </a:xfrm>
          <a:prstGeom prst="rect">
            <a:avLst/>
          </a:prstGeom>
        </p:spPr>
        <p:txBody>
          <a:bodyPr anchor="t"/>
          <a:lstStyle>
            <a:lvl1pPr marL="0" indent="0" algn="ctr">
              <a:buNone/>
              <a:defRPr sz="4800" b="0" i="0" baseline="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Chapter Divider</a:t>
            </a:r>
          </a:p>
        </p:txBody>
      </p:sp>
    </p:spTree>
    <p:extLst>
      <p:ext uri="{BB962C8B-B14F-4D97-AF65-F5344CB8AC3E}">
        <p14:creationId xmlns:p14="http://schemas.microsoft.com/office/powerpoint/2010/main" val="1773567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119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oter">
    <p:spTree>
      <p:nvGrpSpPr>
        <p:cNvPr id="1" name=""/>
        <p:cNvGrpSpPr/>
        <p:nvPr/>
      </p:nvGrpSpPr>
      <p:grpSpPr>
        <a:xfrm>
          <a:off x="0" y="0"/>
          <a:ext cx="0" cy="0"/>
          <a:chOff x="0" y="0"/>
          <a:chExt cx="0" cy="0"/>
        </a:xfrm>
      </p:grpSpPr>
      <p:sp>
        <p:nvSpPr>
          <p:cNvPr id="9"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F65DB41E-7B1E-004D-95F2-5C7252FED580}" type="datetime1">
              <a:rPr lang="en-US" smtClean="0"/>
              <a:t>2/13/20</a:t>
            </a:fld>
            <a:endParaRPr lang="en-US" dirty="0"/>
          </a:p>
        </p:txBody>
      </p:sp>
      <p:sp>
        <p:nvSpPr>
          <p:cNvPr id="14"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5"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Tree>
    <p:extLst>
      <p:ext uri="{BB962C8B-B14F-4D97-AF65-F5344CB8AC3E}">
        <p14:creationId xmlns:p14="http://schemas.microsoft.com/office/powerpoint/2010/main" val="126011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9"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5C34719C-2497-D546-83D1-6EE09713EC74}" type="datetime1">
              <a:rPr lang="en-US" smtClean="0"/>
              <a:t>2/13/20</a:t>
            </a:fld>
            <a:endParaRPr lang="en-US" dirty="0"/>
          </a:p>
        </p:txBody>
      </p:sp>
      <p:sp>
        <p:nvSpPr>
          <p:cNvPr id="14"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5"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3" name="Text Placeholder 13"/>
          <p:cNvSpPr>
            <a:spLocks noGrp="1"/>
          </p:cNvSpPr>
          <p:nvPr>
            <p:ph type="body" sz="quarter" idx="14"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Tree>
    <p:extLst>
      <p:ext uri="{BB962C8B-B14F-4D97-AF65-F5344CB8AC3E}">
        <p14:creationId xmlns:p14="http://schemas.microsoft.com/office/powerpoint/2010/main" val="1609336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Box">
    <p:spTree>
      <p:nvGrpSpPr>
        <p:cNvPr id="1" name=""/>
        <p:cNvGrpSpPr/>
        <p:nvPr/>
      </p:nvGrpSpPr>
      <p:grpSpPr>
        <a:xfrm>
          <a:off x="0" y="0"/>
          <a:ext cx="0" cy="0"/>
          <a:chOff x="0" y="0"/>
          <a:chExt cx="0" cy="0"/>
        </a:xfrm>
      </p:grpSpPr>
      <p:sp>
        <p:nvSpPr>
          <p:cNvPr id="10"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840517FD-CC62-3941-B741-E965A79E54F2}" type="datetime1">
              <a:rPr lang="en-US" smtClean="0"/>
              <a:t>2/13/20</a:t>
            </a:fld>
            <a:endParaRPr lang="en-US" dirty="0"/>
          </a:p>
        </p:txBody>
      </p:sp>
      <p:sp>
        <p:nvSpPr>
          <p:cNvPr id="11"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2"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5" name="Text Placeholder 13"/>
          <p:cNvSpPr>
            <a:spLocks noGrp="1"/>
          </p:cNvSpPr>
          <p:nvPr>
            <p:ph type="body" sz="quarter" idx="16"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7"/>
          </p:nvPr>
        </p:nvSpPr>
        <p:spPr>
          <a:xfrm>
            <a:off x="457200" y="1476963"/>
            <a:ext cx="8248650" cy="4815887"/>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948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Bulleted List">
    <p:spTree>
      <p:nvGrpSpPr>
        <p:cNvPr id="1" name=""/>
        <p:cNvGrpSpPr/>
        <p:nvPr/>
      </p:nvGrpSpPr>
      <p:grpSpPr>
        <a:xfrm>
          <a:off x="0" y="0"/>
          <a:ext cx="0" cy="0"/>
          <a:chOff x="0" y="0"/>
          <a:chExt cx="0" cy="0"/>
        </a:xfrm>
      </p:grpSpPr>
      <p:sp>
        <p:nvSpPr>
          <p:cNvPr id="15"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F2D79F9A-70AC-A64C-915B-D332EDC8089E}" type="datetime1">
              <a:rPr lang="en-US" smtClean="0"/>
              <a:t>2/13/20</a:t>
            </a:fld>
            <a:endParaRPr lang="en-US" dirty="0"/>
          </a:p>
        </p:txBody>
      </p:sp>
      <p:sp>
        <p:nvSpPr>
          <p:cNvPr id="16"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21"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8"/>
          </p:nvPr>
        </p:nvSpPr>
        <p:spPr>
          <a:xfrm>
            <a:off x="4678362" y="1476963"/>
            <a:ext cx="4008438" cy="4815887"/>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20"/>
          </p:nvPr>
        </p:nvSpPr>
        <p:spPr>
          <a:xfrm>
            <a:off x="454025" y="1476375"/>
            <a:ext cx="4023901" cy="4816475"/>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643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1111323"/>
      </p:ext>
    </p:extLst>
  </p:cSld>
  <p:clrMap bg1="lt1" tx1="dk1" bg2="lt2" tx2="dk2" accent1="accent1" accent2="accent2" accent3="accent3" accent4="accent4" accent5="accent5" accent6="accent6" hlink="hlink" folHlink="folHlink"/>
  <p:sldLayoutIdLst>
    <p:sldLayoutId id="2147483694" r:id="rId1"/>
    <p:sldLayoutId id="2147483699" r:id="rId2"/>
    <p:sldLayoutId id="2147483696" r:id="rId3"/>
    <p:sldLayoutId id="2147483697" r:id="rId4"/>
    <p:sldLayoutId id="2147483655" r:id="rId5"/>
    <p:sldLayoutId id="2147483700" r:id="rId6"/>
    <p:sldLayoutId id="2147483658" r:id="rId7"/>
    <p:sldLayoutId id="2147483649" r:id="rId8"/>
    <p:sldLayoutId id="2147483651" r:id="rId9"/>
    <p:sldLayoutId id="2147483698" r:id="rId10"/>
    <p:sldLayoutId id="2147483703" r:id="rId11"/>
    <p:sldLayoutId id="2147483704" r:id="rId12"/>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11.xml"/><Relationship Id="rId5" Type="http://schemas.openxmlformats.org/officeDocument/2006/relationships/image" Target="../media/image26.jpg"/><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7.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wm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wmf"/><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2010_0210_alt-v1rgb.png"/>
          <p:cNvPicPr>
            <a:picLocks noChangeAspect="1"/>
          </p:cNvPicPr>
          <p:nvPr/>
        </p:nvPicPr>
        <p:blipFill rotWithShape="1">
          <a:blip r:embed="rId2">
            <a:extLst>
              <a:ext uri="{28A0092B-C50C-407E-A947-70E740481C1C}">
                <a14:useLocalDpi xmlns:a14="http://schemas.microsoft.com/office/drawing/2010/main" val="0"/>
              </a:ext>
            </a:extLst>
          </a:blip>
          <a:srcRect t="41030" b="4746"/>
          <a:stretch/>
        </p:blipFill>
        <p:spPr>
          <a:xfrm>
            <a:off x="-12094" y="0"/>
            <a:ext cx="9188970" cy="4559905"/>
          </a:xfrm>
          <a:prstGeom prst="rect">
            <a:avLst/>
          </a:prstGeom>
        </p:spPr>
      </p:pic>
      <p:sp>
        <p:nvSpPr>
          <p:cNvPr id="6" name="Text Placeholder 1"/>
          <p:cNvSpPr txBox="1">
            <a:spLocks/>
          </p:cNvSpPr>
          <p:nvPr/>
        </p:nvSpPr>
        <p:spPr>
          <a:xfrm>
            <a:off x="281519" y="4959047"/>
            <a:ext cx="8544170" cy="1659063"/>
          </a:xfrm>
          <a:prstGeom prst="rect">
            <a:avLst/>
          </a:prstGeom>
        </p:spPr>
        <p:txBody>
          <a:bodyPr lIns="91418" tIns="45709" rIns="91418" bIns="45709" anchor="t"/>
          <a:lstStyle>
            <a:lvl1pPr marL="0" indent="0" algn="l" defTabSz="457092" rtl="0" eaLnBrk="1" latinLnBrk="0" hangingPunct="1">
              <a:spcBef>
                <a:spcPct val="20000"/>
              </a:spcBef>
              <a:buFont typeface="Arial"/>
              <a:buNone/>
              <a:defRPr sz="2800" b="0" kern="1200" baseline="0">
                <a:solidFill>
                  <a:schemeClr val="tx1"/>
                </a:solidFill>
                <a:latin typeface="+mn-lt"/>
                <a:ea typeface="+mn-ea"/>
                <a:cs typeface="+mn-cs"/>
              </a:defRPr>
            </a:lvl1pPr>
            <a:lvl2pPr marL="457092" indent="0" algn="l" defTabSz="457092" rtl="0" eaLnBrk="1" latinLnBrk="0" hangingPunct="1">
              <a:spcBef>
                <a:spcPct val="20000"/>
              </a:spcBef>
              <a:buFont typeface="Arial"/>
              <a:buNone/>
              <a:defRPr sz="2000" b="1" kern="1200">
                <a:solidFill>
                  <a:schemeClr val="tx1"/>
                </a:solidFill>
                <a:latin typeface="+mn-lt"/>
                <a:ea typeface="+mn-ea"/>
                <a:cs typeface="+mn-cs"/>
              </a:defRPr>
            </a:lvl2pPr>
            <a:lvl3pPr marL="914186" indent="0" algn="l" defTabSz="457092" rtl="0" eaLnBrk="1" latinLnBrk="0" hangingPunct="1">
              <a:spcBef>
                <a:spcPct val="20000"/>
              </a:spcBef>
              <a:buFont typeface="Arial"/>
              <a:buNone/>
              <a:defRPr sz="1800" b="1" kern="1200">
                <a:solidFill>
                  <a:schemeClr val="tx1"/>
                </a:solidFill>
                <a:latin typeface="+mn-lt"/>
                <a:ea typeface="+mn-ea"/>
                <a:cs typeface="+mn-cs"/>
              </a:defRPr>
            </a:lvl3pPr>
            <a:lvl4pPr marL="1371279" indent="0" algn="l" defTabSz="457092" rtl="0" eaLnBrk="1" latinLnBrk="0" hangingPunct="1">
              <a:spcBef>
                <a:spcPct val="20000"/>
              </a:spcBef>
              <a:buFont typeface="Arial"/>
              <a:buNone/>
              <a:defRPr sz="1600" b="1" kern="1200">
                <a:solidFill>
                  <a:schemeClr val="tx1"/>
                </a:solidFill>
                <a:latin typeface="+mn-lt"/>
                <a:ea typeface="+mn-ea"/>
                <a:cs typeface="+mn-cs"/>
              </a:defRPr>
            </a:lvl4pPr>
            <a:lvl5pPr marL="1828373" indent="0" algn="l" defTabSz="457092" rtl="0" eaLnBrk="1" latinLnBrk="0" hangingPunct="1">
              <a:spcBef>
                <a:spcPct val="20000"/>
              </a:spcBef>
              <a:buFont typeface="Arial"/>
              <a:buNone/>
              <a:defRPr sz="1600" b="1" kern="1200">
                <a:solidFill>
                  <a:schemeClr val="tx1"/>
                </a:solidFill>
                <a:latin typeface="+mn-lt"/>
                <a:ea typeface="+mn-ea"/>
                <a:cs typeface="+mn-cs"/>
              </a:defRPr>
            </a:lvl5pPr>
            <a:lvl6pPr marL="2285466" indent="0" algn="l" defTabSz="457092" rtl="0" eaLnBrk="1" latinLnBrk="0" hangingPunct="1">
              <a:spcBef>
                <a:spcPct val="20000"/>
              </a:spcBef>
              <a:buFont typeface="Arial"/>
              <a:buNone/>
              <a:defRPr sz="1600" b="1" kern="1200">
                <a:solidFill>
                  <a:schemeClr val="tx1"/>
                </a:solidFill>
                <a:latin typeface="+mn-lt"/>
                <a:ea typeface="+mn-ea"/>
                <a:cs typeface="+mn-cs"/>
              </a:defRPr>
            </a:lvl6pPr>
            <a:lvl7pPr marL="2742558" indent="0" algn="l" defTabSz="457092" rtl="0" eaLnBrk="1" latinLnBrk="0" hangingPunct="1">
              <a:spcBef>
                <a:spcPct val="20000"/>
              </a:spcBef>
              <a:buFont typeface="Arial"/>
              <a:buNone/>
              <a:defRPr sz="1600" b="1" kern="1200">
                <a:solidFill>
                  <a:schemeClr val="tx1"/>
                </a:solidFill>
                <a:latin typeface="+mn-lt"/>
                <a:ea typeface="+mn-ea"/>
                <a:cs typeface="+mn-cs"/>
              </a:defRPr>
            </a:lvl7pPr>
            <a:lvl8pPr marL="3199652" indent="0" algn="l" defTabSz="457092" rtl="0" eaLnBrk="1" latinLnBrk="0" hangingPunct="1">
              <a:spcBef>
                <a:spcPct val="20000"/>
              </a:spcBef>
              <a:buFont typeface="Arial"/>
              <a:buNone/>
              <a:defRPr sz="1600" b="1" kern="1200">
                <a:solidFill>
                  <a:schemeClr val="tx1"/>
                </a:solidFill>
                <a:latin typeface="+mn-lt"/>
                <a:ea typeface="+mn-ea"/>
                <a:cs typeface="+mn-cs"/>
              </a:defRPr>
            </a:lvl8pPr>
            <a:lvl9pPr marL="3656744" indent="0" algn="l" defTabSz="457092" rtl="0" eaLnBrk="1" latinLnBrk="0" hangingPunct="1">
              <a:spcBef>
                <a:spcPct val="20000"/>
              </a:spcBef>
              <a:buFont typeface="Arial"/>
              <a:buNone/>
              <a:defRPr sz="1600" b="1" kern="1200">
                <a:solidFill>
                  <a:schemeClr val="tx1"/>
                </a:solidFill>
                <a:latin typeface="+mn-lt"/>
                <a:ea typeface="+mn-ea"/>
                <a:cs typeface="+mn-cs"/>
              </a:defRPr>
            </a:lvl9pPr>
          </a:lstStyle>
          <a:p>
            <a:pPr algn="r"/>
            <a:r>
              <a:rPr lang="en-US" b="1" dirty="0">
                <a:solidFill>
                  <a:srgbClr val="000000"/>
                </a:solidFill>
              </a:rPr>
              <a:t>8. Spectral Calibration</a:t>
            </a:r>
          </a:p>
          <a:p>
            <a:pPr algn="r"/>
            <a:r>
              <a:rPr lang="en-US" sz="1600" dirty="0">
                <a:solidFill>
                  <a:srgbClr val="000000"/>
                </a:solidFill>
              </a:rPr>
              <a:t>Dr. David R. Thompson</a:t>
            </a:r>
          </a:p>
          <a:p>
            <a:pPr algn="r"/>
            <a:r>
              <a:rPr lang="en-US" sz="1600" dirty="0">
                <a:solidFill>
                  <a:srgbClr val="000000"/>
                </a:solidFill>
              </a:rPr>
              <a:t>Jet Propulsion Laboratory, Imaging Spectroscopy Group</a:t>
            </a:r>
          </a:p>
          <a:p>
            <a:pPr algn="r"/>
            <a:r>
              <a:rPr lang="en-US" sz="1600" dirty="0">
                <a:solidFill>
                  <a:srgbClr val="000000"/>
                </a:solidFill>
              </a:rPr>
              <a:t>July 20, 2019</a:t>
            </a:r>
          </a:p>
        </p:txBody>
      </p:sp>
      <p:pic>
        <p:nvPicPr>
          <p:cNvPr id="9" name="Picture 8" descr="Tribrand_BlackText_RGB_022615.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18" y="5810555"/>
            <a:ext cx="3185337" cy="707853"/>
          </a:xfrm>
          <a:prstGeom prst="rect">
            <a:avLst/>
          </a:prstGeom>
        </p:spPr>
      </p:pic>
    </p:spTree>
    <p:extLst>
      <p:ext uri="{BB962C8B-B14F-4D97-AF65-F5344CB8AC3E}">
        <p14:creationId xmlns:p14="http://schemas.microsoft.com/office/powerpoint/2010/main" val="1131629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6835CE-4756-F240-980F-10FFEF1210F5}"/>
              </a:ext>
            </a:extLst>
          </p:cNvPr>
          <p:cNvSpPr>
            <a:spLocks noGrp="1"/>
          </p:cNvSpPr>
          <p:nvPr>
            <p:ph type="dt" sz="half" idx="2"/>
          </p:nvPr>
        </p:nvSpPr>
        <p:spPr/>
        <p:txBody>
          <a:bodyPr/>
          <a:lstStyle/>
          <a:p>
            <a:fld id="{5C34719C-2497-D546-83D1-6EE09713EC74}" type="datetime1">
              <a:rPr lang="en-US" smtClean="0"/>
              <a:t>2/13/20</a:t>
            </a:fld>
            <a:endParaRPr lang="en-US" dirty="0"/>
          </a:p>
        </p:txBody>
      </p:sp>
      <p:sp>
        <p:nvSpPr>
          <p:cNvPr id="3" name="Footer Placeholder 2">
            <a:extLst>
              <a:ext uri="{FF2B5EF4-FFF2-40B4-BE49-F238E27FC236}">
                <a16:creationId xmlns:a16="http://schemas.microsoft.com/office/drawing/2014/main" id="{EF342597-E3E0-7243-A21A-27B2A7948581}"/>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B5078675-1F90-E04C-BB82-9D389A38F252}"/>
              </a:ext>
            </a:extLst>
          </p:cNvPr>
          <p:cNvSpPr>
            <a:spLocks noGrp="1"/>
          </p:cNvSpPr>
          <p:nvPr>
            <p:ph type="sldNum" sz="quarter" idx="4"/>
          </p:nvPr>
        </p:nvSpPr>
        <p:spPr/>
        <p:txBody>
          <a:bodyPr/>
          <a:lstStyle/>
          <a:p>
            <a:fld id="{1BB0B505-5A34-8746-A5A9-793D5E51FFCB}" type="slidenum">
              <a:rPr lang="en-US" smtClean="0"/>
              <a:pPr/>
              <a:t>10</a:t>
            </a:fld>
            <a:endParaRPr lang="en-US" dirty="0"/>
          </a:p>
        </p:txBody>
      </p:sp>
      <p:sp>
        <p:nvSpPr>
          <p:cNvPr id="6" name="Title 5">
            <a:extLst>
              <a:ext uri="{FF2B5EF4-FFF2-40B4-BE49-F238E27FC236}">
                <a16:creationId xmlns:a16="http://schemas.microsoft.com/office/drawing/2014/main" id="{685A0F37-FE77-4449-A34F-CB78EB2B6229}"/>
              </a:ext>
            </a:extLst>
          </p:cNvPr>
          <p:cNvSpPr>
            <a:spLocks noGrp="1"/>
          </p:cNvSpPr>
          <p:nvPr>
            <p:ph type="ctrTitle"/>
          </p:nvPr>
        </p:nvSpPr>
        <p:spPr/>
        <p:txBody>
          <a:bodyPr/>
          <a:lstStyle/>
          <a:p>
            <a:r>
              <a:rPr lang="en-US" dirty="0"/>
              <a:t>“Stray” spatial / spectral response functions</a:t>
            </a:r>
          </a:p>
        </p:txBody>
      </p:sp>
      <p:pic>
        <p:nvPicPr>
          <p:cNvPr id="8" name="Picture 7">
            <a:extLst>
              <a:ext uri="{FF2B5EF4-FFF2-40B4-BE49-F238E27FC236}">
                <a16:creationId xmlns:a16="http://schemas.microsoft.com/office/drawing/2014/main" id="{8BAD8E1E-388F-CB46-A118-458C1EB05F68}"/>
              </a:ext>
            </a:extLst>
          </p:cNvPr>
          <p:cNvPicPr>
            <a:picLocks noChangeAspect="1"/>
          </p:cNvPicPr>
          <p:nvPr/>
        </p:nvPicPr>
        <p:blipFill rotWithShape="1">
          <a:blip r:embed="rId2"/>
          <a:srcRect t="5963"/>
          <a:stretch/>
        </p:blipFill>
        <p:spPr>
          <a:xfrm>
            <a:off x="4572000" y="4874604"/>
            <a:ext cx="3705246" cy="1529371"/>
          </a:xfrm>
          <a:prstGeom prst="rect">
            <a:avLst/>
          </a:prstGeom>
        </p:spPr>
      </p:pic>
      <p:pic>
        <p:nvPicPr>
          <p:cNvPr id="10" name="Picture 9">
            <a:extLst>
              <a:ext uri="{FF2B5EF4-FFF2-40B4-BE49-F238E27FC236}">
                <a16:creationId xmlns:a16="http://schemas.microsoft.com/office/drawing/2014/main" id="{ED028DDB-D15F-ED48-BD69-7A6C6808EC10}"/>
              </a:ext>
            </a:extLst>
          </p:cNvPr>
          <p:cNvPicPr>
            <a:picLocks noChangeAspect="1"/>
          </p:cNvPicPr>
          <p:nvPr/>
        </p:nvPicPr>
        <p:blipFill>
          <a:blip r:embed="rId3"/>
          <a:stretch>
            <a:fillRect/>
          </a:stretch>
        </p:blipFill>
        <p:spPr>
          <a:xfrm>
            <a:off x="454026" y="4922277"/>
            <a:ext cx="3923256" cy="1405465"/>
          </a:xfrm>
          <a:prstGeom prst="rect">
            <a:avLst/>
          </a:prstGeom>
        </p:spPr>
      </p:pic>
      <p:sp>
        <p:nvSpPr>
          <p:cNvPr id="9" name="TextBox 8">
            <a:extLst>
              <a:ext uri="{FF2B5EF4-FFF2-40B4-BE49-F238E27FC236}">
                <a16:creationId xmlns:a16="http://schemas.microsoft.com/office/drawing/2014/main" id="{C045762E-9BC2-FE4C-BDA2-0A404C6FCF04}"/>
              </a:ext>
            </a:extLst>
          </p:cNvPr>
          <p:cNvSpPr txBox="1"/>
          <p:nvPr/>
        </p:nvSpPr>
        <p:spPr>
          <a:xfrm>
            <a:off x="454026" y="1159620"/>
            <a:ext cx="8232774" cy="3139321"/>
          </a:xfrm>
          <a:prstGeom prst="rect">
            <a:avLst/>
          </a:prstGeom>
          <a:noFill/>
        </p:spPr>
        <p:txBody>
          <a:bodyPr wrap="square" rtlCol="0">
            <a:spAutoFit/>
          </a:bodyPr>
          <a:lstStyle/>
          <a:p>
            <a:r>
              <a:rPr lang="en-US" dirty="0">
                <a:ea typeface="Helvetica" charset="0"/>
                <a:cs typeface="Helvetica" charset="0"/>
              </a:rPr>
              <a:t>Typically each channel’s wavelength response is defined using a Gaussian distribution, with a central wavelength and a known Full Width at Half Maximum (FWHM).  </a:t>
            </a:r>
          </a:p>
          <a:p>
            <a:endParaRPr lang="en-US" dirty="0">
              <a:ea typeface="Helvetica" charset="0"/>
              <a:cs typeface="Helvetica" charset="0"/>
            </a:endParaRPr>
          </a:p>
          <a:p>
            <a:r>
              <a:rPr lang="en-US" dirty="0">
                <a:ea typeface="Helvetica" charset="0"/>
                <a:cs typeface="Helvetica" charset="0"/>
              </a:rPr>
              <a:t>However, detectors often have some “out of band response”, i.e. sensitivity to wavelengths outside the nominal Gaussian response.  This stray spectral response may manifest as a thick tail, several orders of magnitude below the peak.</a:t>
            </a:r>
          </a:p>
          <a:p>
            <a:endParaRPr lang="en-US" dirty="0">
              <a:ea typeface="Helvetica" charset="0"/>
              <a:cs typeface="Helvetica" charset="0"/>
            </a:endParaRPr>
          </a:p>
          <a:p>
            <a:r>
              <a:rPr lang="en-US" dirty="0">
                <a:ea typeface="Helvetica" charset="0"/>
                <a:cs typeface="Helvetica" charset="0"/>
              </a:rPr>
              <a:t>This seems small, but it is often enough to matter in areas of high spectral contrast.</a:t>
            </a:r>
          </a:p>
        </p:txBody>
      </p:sp>
      <p:sp>
        <p:nvSpPr>
          <p:cNvPr id="5" name="TextBox 4">
            <a:extLst>
              <a:ext uri="{FF2B5EF4-FFF2-40B4-BE49-F238E27FC236}">
                <a16:creationId xmlns:a16="http://schemas.microsoft.com/office/drawing/2014/main" id="{26D25D74-CF36-B449-BB57-339FCD6CE109}"/>
              </a:ext>
            </a:extLst>
          </p:cNvPr>
          <p:cNvSpPr txBox="1"/>
          <p:nvPr/>
        </p:nvSpPr>
        <p:spPr>
          <a:xfrm>
            <a:off x="809964" y="4464073"/>
            <a:ext cx="3567318" cy="523220"/>
          </a:xfrm>
          <a:prstGeom prst="rect">
            <a:avLst/>
          </a:prstGeom>
          <a:noFill/>
        </p:spPr>
        <p:txBody>
          <a:bodyPr wrap="square" rtlCol="0">
            <a:spAutoFit/>
          </a:bodyPr>
          <a:lstStyle/>
          <a:p>
            <a:pPr algn="ctr"/>
            <a:r>
              <a:rPr lang="en-US" sz="1400" dirty="0"/>
              <a:t>Notional diagram – Stray Spectral Response Function (SRF)</a:t>
            </a:r>
          </a:p>
        </p:txBody>
      </p:sp>
      <p:sp>
        <p:nvSpPr>
          <p:cNvPr id="11" name="TextBox 10">
            <a:extLst>
              <a:ext uri="{FF2B5EF4-FFF2-40B4-BE49-F238E27FC236}">
                <a16:creationId xmlns:a16="http://schemas.microsoft.com/office/drawing/2014/main" id="{6A470A75-90C9-3C43-9E7A-10EA7D518E51}"/>
              </a:ext>
            </a:extLst>
          </p:cNvPr>
          <p:cNvSpPr txBox="1"/>
          <p:nvPr/>
        </p:nvSpPr>
        <p:spPr>
          <a:xfrm>
            <a:off x="4733220" y="4464073"/>
            <a:ext cx="3567318" cy="523220"/>
          </a:xfrm>
          <a:prstGeom prst="rect">
            <a:avLst/>
          </a:prstGeom>
          <a:noFill/>
        </p:spPr>
        <p:txBody>
          <a:bodyPr wrap="square" rtlCol="0">
            <a:spAutoFit/>
          </a:bodyPr>
          <a:lstStyle/>
          <a:p>
            <a:pPr algn="ctr"/>
            <a:r>
              <a:rPr lang="en-US" sz="1400" dirty="0"/>
              <a:t>Laboratory measurement of Stray Spectral Response Function (SRF)</a:t>
            </a:r>
          </a:p>
        </p:txBody>
      </p:sp>
    </p:spTree>
    <p:extLst>
      <p:ext uri="{BB962C8B-B14F-4D97-AF65-F5344CB8AC3E}">
        <p14:creationId xmlns:p14="http://schemas.microsoft.com/office/powerpoint/2010/main" val="3022331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a:xfrm>
            <a:off x="7583161" y="6384275"/>
            <a:ext cx="1267883" cy="365125"/>
          </a:xfrm>
        </p:spPr>
        <p:txBody>
          <a:bodyPr/>
          <a:lstStyle/>
          <a:p>
            <a:fld id="{1BB0B505-5A34-8746-A5A9-793D5E51FFCB}" type="slidenum">
              <a:rPr lang="en-US" smtClean="0"/>
              <a:pPr/>
              <a:t>11</a:t>
            </a:fld>
            <a:endParaRPr lang="en-US" dirty="0"/>
          </a:p>
        </p:txBody>
      </p:sp>
      <p:sp>
        <p:nvSpPr>
          <p:cNvPr id="6" name="Title 5"/>
          <p:cNvSpPr>
            <a:spLocks noGrp="1"/>
          </p:cNvSpPr>
          <p:nvPr>
            <p:ph type="ctrTitle"/>
          </p:nvPr>
        </p:nvSpPr>
        <p:spPr/>
        <p:txBody>
          <a:bodyPr/>
          <a:lstStyle/>
          <a:p>
            <a:r>
              <a:rPr lang="en-US" sz="3600" dirty="0">
                <a:latin typeface="+mn-lt"/>
                <a:ea typeface="Helvetica" charset="0"/>
                <a:cs typeface="Helvetica" charset="0"/>
              </a:rPr>
              <a:t>Measurement model</a:t>
            </a:r>
          </a:p>
        </p:txBody>
      </p:sp>
      <p:grpSp>
        <p:nvGrpSpPr>
          <p:cNvPr id="5" name="Group 4">
            <a:extLst>
              <a:ext uri="{FF2B5EF4-FFF2-40B4-BE49-F238E27FC236}">
                <a16:creationId xmlns:a16="http://schemas.microsoft.com/office/drawing/2014/main" id="{6F3C1E28-9335-4449-9285-6811F9BAB327}"/>
              </a:ext>
            </a:extLst>
          </p:cNvPr>
          <p:cNvGrpSpPr/>
          <p:nvPr/>
        </p:nvGrpSpPr>
        <p:grpSpPr>
          <a:xfrm>
            <a:off x="1110781" y="2109691"/>
            <a:ext cx="7257968" cy="4142373"/>
            <a:chOff x="504493" y="1444873"/>
            <a:chExt cx="8213837" cy="4687921"/>
          </a:xfrm>
        </p:grpSpPr>
        <p:sp>
          <p:nvSpPr>
            <p:cNvPr id="23" name="Right Arrow 22"/>
            <p:cNvSpPr/>
            <p:nvPr/>
          </p:nvSpPr>
          <p:spPr>
            <a:xfrm>
              <a:off x="2339885" y="2926097"/>
              <a:ext cx="5243276" cy="2535630"/>
            </a:xfrm>
            <a:prstGeom prst="rightArrow">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ea typeface="Helvetica" charset="0"/>
                <a:cs typeface="Helvetica" charset="0"/>
              </a:endParaRPr>
            </a:p>
          </p:txBody>
        </p:sp>
        <p:sp>
          <p:nvSpPr>
            <p:cNvPr id="31" name="TextBox 30"/>
            <p:cNvSpPr txBox="1"/>
            <p:nvPr/>
          </p:nvSpPr>
          <p:spPr>
            <a:xfrm>
              <a:off x="3563575" y="4627331"/>
              <a:ext cx="2336947" cy="348311"/>
            </a:xfrm>
            <a:prstGeom prst="rect">
              <a:avLst/>
            </a:prstGeom>
            <a:noFill/>
          </p:spPr>
          <p:txBody>
            <a:bodyPr wrap="none" rtlCol="0">
              <a:spAutoFit/>
            </a:bodyPr>
            <a:lstStyle/>
            <a:p>
              <a:r>
                <a:rPr lang="en-US" sz="1400" b="1" dirty="0">
                  <a:ea typeface="Helvetica" charset="0"/>
                  <a:cs typeface="Helvetica" charset="0"/>
                </a:rPr>
                <a:t>(</a:t>
              </a:r>
              <a:r>
                <a:rPr lang="en-US" sz="1400" b="1" dirty="0" err="1">
                  <a:ea typeface="Helvetica" charset="0"/>
                  <a:cs typeface="Helvetica" charset="0"/>
                </a:rPr>
                <a:t>L</a:t>
              </a:r>
              <a:r>
                <a:rPr lang="en-US" sz="1400" b="1" baseline="-25000" dirty="0" err="1">
                  <a:ea typeface="Helvetica" charset="0"/>
                  <a:cs typeface="Helvetica" charset="0"/>
                </a:rPr>
                <a:t>pred</a:t>
              </a:r>
              <a:r>
                <a:rPr lang="en-US" sz="1400" b="1" dirty="0">
                  <a:ea typeface="Helvetica" charset="0"/>
                  <a:cs typeface="Helvetica" charset="0"/>
                </a:rPr>
                <a:t>     </a:t>
              </a:r>
              <a:r>
                <a:rPr lang="en-US" sz="1400" b="1" dirty="0">
                  <a:solidFill>
                    <a:srgbClr val="C00000"/>
                  </a:solidFill>
                  <a:ea typeface="Helvetica" charset="0"/>
                  <a:cs typeface="Helvetica" charset="0"/>
                </a:rPr>
                <a:t>C</a:t>
              </a:r>
              <a:r>
                <a:rPr lang="en-US" sz="1400" b="1" dirty="0">
                  <a:ea typeface="Helvetica" charset="0"/>
                  <a:cs typeface="Helvetica" charset="0"/>
                </a:rPr>
                <a:t>)</a:t>
              </a:r>
              <a:r>
                <a:rPr lang="en-US" sz="1400" b="1" baseline="30000" dirty="0">
                  <a:ea typeface="Helvetica" charset="0"/>
                  <a:cs typeface="Helvetica" charset="0"/>
                </a:rPr>
                <a:t>T</a:t>
              </a:r>
              <a:r>
                <a:rPr lang="en-US" sz="1400" b="1" dirty="0">
                  <a:ea typeface="Helvetica" charset="0"/>
                  <a:cs typeface="Helvetica" charset="0"/>
                </a:rPr>
                <a:t>   </a:t>
              </a:r>
              <a:r>
                <a:rPr lang="en-US" sz="1400" b="1" dirty="0">
                  <a:solidFill>
                    <a:srgbClr val="C00000"/>
                  </a:solidFill>
                  <a:ea typeface="Helvetica" charset="0"/>
                  <a:cs typeface="Helvetica" charset="0"/>
                </a:rPr>
                <a:t>S</a:t>
              </a:r>
              <a:r>
                <a:rPr lang="en-US" sz="1400" b="1" dirty="0">
                  <a:ea typeface="Helvetica" charset="0"/>
                  <a:cs typeface="Helvetica" charset="0"/>
                </a:rPr>
                <a:t>  = </a:t>
              </a:r>
              <a:r>
                <a:rPr lang="en-US" sz="1400" b="1" dirty="0" err="1">
                  <a:ea typeface="Helvetica" charset="0"/>
                  <a:cs typeface="Helvetica" charset="0"/>
                </a:rPr>
                <a:t>L</a:t>
              </a:r>
              <a:r>
                <a:rPr lang="en-US" sz="1400" b="1" baseline="-25000" dirty="0" err="1">
                  <a:ea typeface="Helvetica" charset="0"/>
                  <a:cs typeface="Helvetica" charset="0"/>
                </a:rPr>
                <a:t>meas</a:t>
              </a:r>
              <a:endParaRPr lang="en-US" sz="1400" b="1" dirty="0">
                <a:ea typeface="Helvetica" charset="0"/>
                <a:cs typeface="Helvetica" charset="0"/>
              </a:endParaRPr>
            </a:p>
          </p:txBody>
        </p:sp>
        <p:sp>
          <p:nvSpPr>
            <p:cNvPr id="33" name="TextBox 32"/>
            <p:cNvSpPr txBox="1"/>
            <p:nvPr/>
          </p:nvSpPr>
          <p:spPr>
            <a:xfrm>
              <a:off x="3861976" y="5417932"/>
              <a:ext cx="1252254" cy="348311"/>
            </a:xfrm>
            <a:prstGeom prst="rect">
              <a:avLst/>
            </a:prstGeom>
            <a:noFill/>
          </p:spPr>
          <p:txBody>
            <a:bodyPr wrap="square" rtlCol="0">
              <a:spAutoFit/>
            </a:bodyPr>
            <a:lstStyle/>
            <a:p>
              <a:r>
                <a:rPr lang="en-US" sz="1400" b="1" dirty="0">
                  <a:ea typeface="Helvetica" charset="0"/>
                  <a:cs typeface="Helvetica" charset="0"/>
                </a:rPr>
                <a:t>[d x n]</a:t>
              </a:r>
            </a:p>
          </p:txBody>
        </p:sp>
        <p:sp>
          <p:nvSpPr>
            <p:cNvPr id="40" name="TextBox 39"/>
            <p:cNvSpPr txBox="1"/>
            <p:nvPr/>
          </p:nvSpPr>
          <p:spPr>
            <a:xfrm>
              <a:off x="5281009" y="5383572"/>
              <a:ext cx="1252254" cy="348311"/>
            </a:xfrm>
            <a:prstGeom prst="rect">
              <a:avLst/>
            </a:prstGeom>
            <a:noFill/>
          </p:spPr>
          <p:txBody>
            <a:bodyPr wrap="square" rtlCol="0">
              <a:spAutoFit/>
            </a:bodyPr>
            <a:lstStyle/>
            <a:p>
              <a:r>
                <a:rPr lang="en-US" sz="1400" b="1" dirty="0">
                  <a:ea typeface="Helvetica" charset="0"/>
                  <a:cs typeface="Helvetica" charset="0"/>
                </a:rPr>
                <a:t>[n x n]</a:t>
              </a:r>
            </a:p>
          </p:txBody>
        </p:sp>
        <p:sp>
          <p:nvSpPr>
            <p:cNvPr id="41" name="TextBox 40"/>
            <p:cNvSpPr txBox="1"/>
            <p:nvPr/>
          </p:nvSpPr>
          <p:spPr>
            <a:xfrm>
              <a:off x="6218276" y="5383571"/>
              <a:ext cx="1252254" cy="348311"/>
            </a:xfrm>
            <a:prstGeom prst="rect">
              <a:avLst/>
            </a:prstGeom>
            <a:noFill/>
          </p:spPr>
          <p:txBody>
            <a:bodyPr wrap="square" rtlCol="0">
              <a:spAutoFit/>
            </a:bodyPr>
            <a:lstStyle/>
            <a:p>
              <a:r>
                <a:rPr lang="en-US" sz="1400" b="1" dirty="0">
                  <a:ea typeface="Helvetica" charset="0"/>
                  <a:cs typeface="Helvetica" charset="0"/>
                </a:rPr>
                <a:t>[d x d]</a:t>
              </a:r>
            </a:p>
          </p:txBody>
        </p:sp>
        <p:sp>
          <p:nvSpPr>
            <p:cNvPr id="42" name="TextBox 41"/>
            <p:cNvSpPr txBox="1"/>
            <p:nvPr/>
          </p:nvSpPr>
          <p:spPr>
            <a:xfrm>
              <a:off x="7459384" y="5383571"/>
              <a:ext cx="1252254" cy="348311"/>
            </a:xfrm>
            <a:prstGeom prst="rect">
              <a:avLst/>
            </a:prstGeom>
            <a:noFill/>
          </p:spPr>
          <p:txBody>
            <a:bodyPr wrap="square" rtlCol="0">
              <a:spAutoFit/>
            </a:bodyPr>
            <a:lstStyle/>
            <a:p>
              <a:r>
                <a:rPr lang="en-US" sz="1400" b="1" dirty="0">
                  <a:ea typeface="Helvetica" charset="0"/>
                  <a:cs typeface="Helvetica" charset="0"/>
                </a:rPr>
                <a:t>[d x n]</a:t>
              </a:r>
            </a:p>
          </p:txBody>
        </p:sp>
        <p:sp>
          <p:nvSpPr>
            <p:cNvPr id="24" name="Rectangle 23"/>
            <p:cNvSpPr/>
            <p:nvPr/>
          </p:nvSpPr>
          <p:spPr>
            <a:xfrm>
              <a:off x="504493" y="1876105"/>
              <a:ext cx="1898559" cy="425668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400">
                <a:ea typeface="Helvetica" charset="0"/>
                <a:cs typeface="Helvetica" charset="0"/>
              </a:endParaRPr>
            </a:p>
          </p:txBody>
        </p:sp>
        <p:sp>
          <p:nvSpPr>
            <p:cNvPr id="25" name="Rectangle 24"/>
            <p:cNvSpPr/>
            <p:nvPr/>
          </p:nvSpPr>
          <p:spPr>
            <a:xfrm>
              <a:off x="690741" y="5086091"/>
              <a:ext cx="1563724" cy="6525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ea typeface="Helvetica" charset="0"/>
                  <a:cs typeface="Helvetica" charset="0"/>
                </a:rPr>
                <a:t>Surface Reflectance</a:t>
              </a:r>
              <a:endParaRPr lang="en-US" sz="1400" dirty="0">
                <a:ea typeface="Helvetica" charset="0"/>
                <a:cs typeface="Helvetica" charset="0"/>
              </a:endParaRPr>
            </a:p>
          </p:txBody>
        </p:sp>
        <p:sp>
          <p:nvSpPr>
            <p:cNvPr id="30" name="Rectangle 29"/>
            <p:cNvSpPr/>
            <p:nvPr/>
          </p:nvSpPr>
          <p:spPr>
            <a:xfrm>
              <a:off x="690742" y="3645489"/>
              <a:ext cx="1563723" cy="1096846"/>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ea typeface="Helvetica" charset="0"/>
                  <a:cs typeface="Helvetica" charset="0"/>
                </a:rPr>
                <a:t>Atmospheric Attenuation, Scattering  </a:t>
              </a:r>
            </a:p>
          </p:txBody>
        </p:sp>
        <p:sp>
          <p:nvSpPr>
            <p:cNvPr id="34" name="Rectangle 33"/>
            <p:cNvSpPr/>
            <p:nvPr/>
          </p:nvSpPr>
          <p:spPr>
            <a:xfrm>
              <a:off x="5107641" y="3479383"/>
              <a:ext cx="938999" cy="83171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rgbClr val="C00000"/>
                  </a:solidFill>
                  <a:ea typeface="Helvetica" charset="0"/>
                  <a:cs typeface="Helvetica" charset="0"/>
                </a:rPr>
                <a:t>“Extra” CRF</a:t>
              </a:r>
            </a:p>
          </p:txBody>
        </p:sp>
        <p:sp>
          <p:nvSpPr>
            <p:cNvPr id="35" name="Rectangle 34"/>
            <p:cNvSpPr/>
            <p:nvPr/>
          </p:nvSpPr>
          <p:spPr>
            <a:xfrm>
              <a:off x="3563575" y="3298610"/>
              <a:ext cx="1397948" cy="1241621"/>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ea typeface="Helvetica" charset="0"/>
                  <a:cs typeface="Helvetica" charset="0"/>
                </a:rPr>
                <a:t>Predicted Radiance </a:t>
              </a:r>
            </a:p>
            <a:p>
              <a:pPr algn="ctr"/>
              <a:r>
                <a:rPr lang="en-US" sz="1400" dirty="0">
                  <a:ea typeface="Helvetica" charset="0"/>
                  <a:cs typeface="Helvetica" charset="0"/>
                </a:rPr>
                <a:t>At Focal Plane Array</a:t>
              </a:r>
            </a:p>
          </p:txBody>
        </p:sp>
        <p:sp>
          <p:nvSpPr>
            <p:cNvPr id="36" name="Rectangle 35"/>
            <p:cNvSpPr/>
            <p:nvPr/>
          </p:nvSpPr>
          <p:spPr>
            <a:xfrm>
              <a:off x="7344834" y="3275615"/>
              <a:ext cx="1373496" cy="1241621"/>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ea typeface="Helvetica" charset="0"/>
                  <a:cs typeface="Helvetica" charset="0"/>
                </a:rPr>
                <a:t>Measured Radiance </a:t>
              </a:r>
            </a:p>
            <a:p>
              <a:pPr algn="ctr"/>
              <a:r>
                <a:rPr lang="en-US" sz="1400" dirty="0">
                  <a:ea typeface="Helvetica" charset="0"/>
                  <a:cs typeface="Helvetica" charset="0"/>
                </a:rPr>
                <a:t>At Focal Plane Array</a:t>
              </a:r>
            </a:p>
          </p:txBody>
        </p:sp>
        <p:sp>
          <p:nvSpPr>
            <p:cNvPr id="37" name="Rectangle 36"/>
            <p:cNvSpPr/>
            <p:nvPr/>
          </p:nvSpPr>
          <p:spPr>
            <a:xfrm>
              <a:off x="2620529" y="3528922"/>
              <a:ext cx="794323" cy="86113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ea typeface="Helvetica" charset="0"/>
                  <a:cs typeface="Helvetica" charset="0"/>
                </a:rPr>
                <a:t>Ideal PSF</a:t>
              </a:r>
            </a:p>
          </p:txBody>
        </p:sp>
        <p:sp>
          <p:nvSpPr>
            <p:cNvPr id="39" name="Rectangle 38"/>
            <p:cNvSpPr/>
            <p:nvPr/>
          </p:nvSpPr>
          <p:spPr>
            <a:xfrm>
              <a:off x="690741" y="2204887"/>
              <a:ext cx="1563724" cy="1096846"/>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ea typeface="Helvetica" charset="0"/>
                  <a:cs typeface="Helvetica" charset="0"/>
                </a:rPr>
                <a:t>Solar Irradiance</a:t>
              </a:r>
              <a:endParaRPr lang="en-US" sz="1400" dirty="0">
                <a:ea typeface="Helvetica" charset="0"/>
                <a:cs typeface="Helvetica" charset="0"/>
              </a:endParaRPr>
            </a:p>
          </p:txBody>
        </p:sp>
        <p:sp>
          <p:nvSpPr>
            <p:cNvPr id="43" name="TextBox 42"/>
            <p:cNvSpPr txBox="1"/>
            <p:nvPr/>
          </p:nvSpPr>
          <p:spPr>
            <a:xfrm>
              <a:off x="770575" y="1444873"/>
              <a:ext cx="1391791" cy="348311"/>
            </a:xfrm>
            <a:prstGeom prst="rect">
              <a:avLst/>
            </a:prstGeom>
            <a:noFill/>
          </p:spPr>
          <p:txBody>
            <a:bodyPr wrap="none" rtlCol="0">
              <a:spAutoFit/>
            </a:bodyPr>
            <a:lstStyle/>
            <a:p>
              <a:r>
                <a:rPr lang="en-US" sz="1400" dirty="0">
                  <a:ea typeface="Helvetica" charset="0"/>
                  <a:cs typeface="Helvetica" charset="0"/>
                </a:rPr>
                <a:t>Scene model</a:t>
              </a:r>
            </a:p>
          </p:txBody>
        </p:sp>
        <p:sp>
          <p:nvSpPr>
            <p:cNvPr id="44" name="Rectangle 43"/>
            <p:cNvSpPr/>
            <p:nvPr/>
          </p:nvSpPr>
          <p:spPr>
            <a:xfrm>
              <a:off x="6216644" y="3493888"/>
              <a:ext cx="938999" cy="831719"/>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rgbClr val="C00000"/>
                  </a:solidFill>
                  <a:ea typeface="Helvetica" charset="0"/>
                  <a:cs typeface="Helvetica" charset="0"/>
                </a:rPr>
                <a:t>“Extra” SRF</a:t>
              </a:r>
            </a:p>
          </p:txBody>
        </p:sp>
        <p:sp>
          <p:nvSpPr>
            <p:cNvPr id="46" name="TextBox 45"/>
            <p:cNvSpPr txBox="1"/>
            <p:nvPr/>
          </p:nvSpPr>
          <p:spPr>
            <a:xfrm>
              <a:off x="3563575" y="1646475"/>
              <a:ext cx="4238715" cy="1079762"/>
            </a:xfrm>
            <a:prstGeom prst="rect">
              <a:avLst/>
            </a:prstGeom>
            <a:noFill/>
          </p:spPr>
          <p:txBody>
            <a:bodyPr wrap="square" rtlCol="0">
              <a:spAutoFit/>
            </a:bodyPr>
            <a:lstStyle/>
            <a:p>
              <a:r>
                <a:rPr lang="en-US" sz="1400" b="1" dirty="0">
                  <a:ea typeface="Helvetica" charset="0"/>
                  <a:cs typeface="Helvetica" charset="0"/>
                </a:rPr>
                <a:t>n = number of </a:t>
              </a:r>
              <a:r>
                <a:rPr lang="en-US" sz="1400" b="1" dirty="0" err="1">
                  <a:ea typeface="Helvetica" charset="0"/>
                  <a:cs typeface="Helvetica" charset="0"/>
                </a:rPr>
                <a:t>crosstrack</a:t>
              </a:r>
              <a:r>
                <a:rPr lang="en-US" sz="1400" b="1" dirty="0">
                  <a:ea typeface="Helvetica" charset="0"/>
                  <a:cs typeface="Helvetica" charset="0"/>
                </a:rPr>
                <a:t> samples</a:t>
              </a:r>
            </a:p>
            <a:p>
              <a:r>
                <a:rPr lang="en-US" sz="1400" b="1" dirty="0">
                  <a:ea typeface="Helvetica" charset="0"/>
                  <a:cs typeface="Helvetica" charset="0"/>
                </a:rPr>
                <a:t>d = number of spectral channels</a:t>
              </a:r>
            </a:p>
            <a:p>
              <a:r>
                <a:rPr lang="en-US" sz="1400" b="1" dirty="0">
                  <a:ea typeface="Helvetica" charset="0"/>
                  <a:cs typeface="Helvetica" charset="0"/>
                </a:rPr>
                <a:t>C = </a:t>
              </a:r>
              <a:r>
                <a:rPr lang="en-US" sz="1400" b="1" dirty="0" err="1">
                  <a:ea typeface="Helvetica" charset="0"/>
                  <a:cs typeface="Helvetica" charset="0"/>
                </a:rPr>
                <a:t>crosstrack</a:t>
              </a:r>
              <a:r>
                <a:rPr lang="en-US" sz="1400" b="1" dirty="0">
                  <a:ea typeface="Helvetica" charset="0"/>
                  <a:cs typeface="Helvetica" charset="0"/>
                </a:rPr>
                <a:t> stray light</a:t>
              </a:r>
            </a:p>
            <a:p>
              <a:r>
                <a:rPr lang="en-US" sz="1400" b="1" dirty="0">
                  <a:ea typeface="Helvetica" charset="0"/>
                  <a:cs typeface="Helvetica" charset="0"/>
                </a:rPr>
                <a:t>S = spectral stray light</a:t>
              </a:r>
            </a:p>
          </p:txBody>
        </p:sp>
      </p:grpSp>
      <p:sp>
        <p:nvSpPr>
          <p:cNvPr id="26" name="TextBox 25">
            <a:extLst>
              <a:ext uri="{FF2B5EF4-FFF2-40B4-BE49-F238E27FC236}">
                <a16:creationId xmlns:a16="http://schemas.microsoft.com/office/drawing/2014/main" id="{093B1FDF-5F5F-AF45-90A2-5D7D52795721}"/>
              </a:ext>
            </a:extLst>
          </p:cNvPr>
          <p:cNvSpPr txBox="1"/>
          <p:nvPr/>
        </p:nvSpPr>
        <p:spPr>
          <a:xfrm>
            <a:off x="454026" y="1159620"/>
            <a:ext cx="8232774" cy="923330"/>
          </a:xfrm>
          <a:prstGeom prst="rect">
            <a:avLst/>
          </a:prstGeom>
          <a:noFill/>
        </p:spPr>
        <p:txBody>
          <a:bodyPr wrap="square" rtlCol="0">
            <a:spAutoFit/>
          </a:bodyPr>
          <a:lstStyle/>
          <a:p>
            <a:r>
              <a:rPr lang="en-US" dirty="0">
                <a:ea typeface="Helvetica" charset="0"/>
                <a:cs typeface="Helvetica" charset="0"/>
              </a:rPr>
              <a:t>To correct this distortion, we treat the stray Spectral Response Function, or SRF, and its spatial analogue, the stray </a:t>
            </a:r>
            <a:r>
              <a:rPr lang="en-US" dirty="0" err="1">
                <a:ea typeface="Helvetica" charset="0"/>
                <a:cs typeface="Helvetica" charset="0"/>
              </a:rPr>
              <a:t>Crosstrack</a:t>
            </a:r>
            <a:r>
              <a:rPr lang="en-US" dirty="0">
                <a:ea typeface="Helvetica" charset="0"/>
                <a:cs typeface="Helvetica" charset="0"/>
              </a:rPr>
              <a:t> Response Function, or CRF, as a sequence of linear blurring operators applied to the scene radiance.</a:t>
            </a:r>
          </a:p>
        </p:txBody>
      </p:sp>
    </p:spTree>
    <p:extLst>
      <p:ext uri="{BB962C8B-B14F-4D97-AF65-F5344CB8AC3E}">
        <p14:creationId xmlns:p14="http://schemas.microsoft.com/office/powerpoint/2010/main" val="2796614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12</a:t>
            </a:fld>
            <a:endParaRPr lang="en-US" dirty="0"/>
          </a:p>
        </p:txBody>
      </p:sp>
      <p:sp>
        <p:nvSpPr>
          <p:cNvPr id="6" name="Title 5"/>
          <p:cNvSpPr>
            <a:spLocks noGrp="1"/>
          </p:cNvSpPr>
          <p:nvPr>
            <p:ph type="ctrTitle"/>
          </p:nvPr>
        </p:nvSpPr>
        <p:spPr/>
        <p:txBody>
          <a:bodyPr/>
          <a:lstStyle/>
          <a:p>
            <a:r>
              <a:rPr lang="en-US" sz="3600" dirty="0">
                <a:latin typeface="+mn-lt"/>
                <a:ea typeface="Helvetica" charset="0"/>
                <a:cs typeface="Helvetica" charset="0"/>
              </a:rPr>
              <a:t>Correction approach</a:t>
            </a:r>
          </a:p>
        </p:txBody>
      </p:sp>
      <p:sp>
        <p:nvSpPr>
          <p:cNvPr id="5" name="TextBox 4">
            <a:extLst>
              <a:ext uri="{FF2B5EF4-FFF2-40B4-BE49-F238E27FC236}">
                <a16:creationId xmlns:a16="http://schemas.microsoft.com/office/drawing/2014/main" id="{600911EC-601E-E242-A30A-E1A6D834CAA0}"/>
              </a:ext>
            </a:extLst>
          </p:cNvPr>
          <p:cNvSpPr txBox="1"/>
          <p:nvPr/>
        </p:nvSpPr>
        <p:spPr>
          <a:xfrm>
            <a:off x="558524" y="1307380"/>
            <a:ext cx="7749070" cy="3139321"/>
          </a:xfrm>
          <a:prstGeom prst="rect">
            <a:avLst/>
          </a:prstGeom>
          <a:noFill/>
        </p:spPr>
        <p:txBody>
          <a:bodyPr wrap="square" rtlCol="0">
            <a:spAutoFit/>
          </a:bodyPr>
          <a:lstStyle/>
          <a:p>
            <a:r>
              <a:rPr lang="en-US" dirty="0"/>
              <a:t>In order to model the distortion, we posit a functional form of the CRF and SRF with one or more free parameters (magnitude, width, etc.).  I use broad Gaussians for this.</a:t>
            </a:r>
          </a:p>
          <a:p>
            <a:endParaRPr lang="en-US" dirty="0"/>
          </a:p>
          <a:p>
            <a:r>
              <a:rPr lang="en-US" dirty="0"/>
              <a:t>Using a Radiative Transfer Model, we simulate the measurement of a scene where radiances are somewhat predictable.  Calibration scenes like playas work well.</a:t>
            </a:r>
          </a:p>
          <a:p>
            <a:endParaRPr lang="en-US" dirty="0"/>
          </a:p>
          <a:p>
            <a:r>
              <a:rPr lang="en-US" dirty="0"/>
              <a:t>Finally, we optimize the CRF and SRF parameters to give the best match to our data.  This optimization could be a nonlinear least squares method like the Downhill Simplex or Levenberg-Marquardt approaches.</a:t>
            </a:r>
          </a:p>
        </p:txBody>
      </p:sp>
    </p:spTree>
    <p:extLst>
      <p:ext uri="{BB962C8B-B14F-4D97-AF65-F5344CB8AC3E}">
        <p14:creationId xmlns:p14="http://schemas.microsoft.com/office/powerpoint/2010/main" val="342265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l"/>
            <a:r>
              <a:rPr lang="en-US" sz="3600" b="1" dirty="0">
                <a:latin typeface="+mn-lt"/>
                <a:ea typeface="Helvetica" charset="0"/>
                <a:cs typeface="Helvetica" charset="0"/>
              </a:rPr>
              <a:t>AVIRIS-NG example</a:t>
            </a:r>
          </a:p>
        </p:txBody>
      </p:sp>
      <p:sp>
        <p:nvSpPr>
          <p:cNvPr id="8" name="Content Placeholder 7">
            <a:extLst>
              <a:ext uri="{FF2B5EF4-FFF2-40B4-BE49-F238E27FC236}">
                <a16:creationId xmlns:a16="http://schemas.microsoft.com/office/drawing/2014/main" id="{76B496DA-A821-8441-8BF9-BFF0BAF289B1}"/>
              </a:ext>
            </a:extLst>
          </p:cNvPr>
          <p:cNvSpPr>
            <a:spLocks noGrp="1"/>
          </p:cNvSpPr>
          <p:nvPr>
            <p:ph idx="1"/>
          </p:nvPr>
        </p:nvSpPr>
        <p:spPr>
          <a:xfrm>
            <a:off x="457200" y="1136074"/>
            <a:ext cx="3541458" cy="2903792"/>
          </a:xfrm>
        </p:spPr>
        <p:txBody>
          <a:bodyPr>
            <a:normAutofit fontScale="62500" lnSpcReduction="20000"/>
          </a:bodyPr>
          <a:lstStyle/>
          <a:p>
            <a:r>
              <a:rPr lang="en-US" dirty="0">
                <a:ea typeface="Helvetica" charset="0"/>
                <a:cs typeface="Helvetica" charset="0"/>
              </a:rPr>
              <a:t>Exploit the predictable shape of the O</a:t>
            </a:r>
            <a:r>
              <a:rPr lang="en-US" baseline="-25000" dirty="0">
                <a:ea typeface="Helvetica" charset="0"/>
                <a:cs typeface="Helvetica" charset="0"/>
              </a:rPr>
              <a:t>2</a:t>
            </a:r>
            <a:r>
              <a:rPr lang="en-US" dirty="0">
                <a:ea typeface="Helvetica" charset="0"/>
                <a:cs typeface="Helvetica" charset="0"/>
              </a:rPr>
              <a:t> A band</a:t>
            </a:r>
          </a:p>
          <a:p>
            <a:r>
              <a:rPr lang="en-US" dirty="0">
                <a:ea typeface="Helvetica" charset="0"/>
                <a:cs typeface="Helvetica" charset="0"/>
              </a:rPr>
              <a:t>Find a haze-free day to constrain path radiance</a:t>
            </a:r>
          </a:p>
          <a:p>
            <a:r>
              <a:rPr lang="en-US" dirty="0">
                <a:ea typeface="Helvetica" charset="0"/>
                <a:cs typeface="Helvetica" charset="0"/>
              </a:rPr>
              <a:t>Calculate “true” A band based on elevation and sensor altitude</a:t>
            </a:r>
          </a:p>
          <a:p>
            <a:r>
              <a:rPr lang="en-US" dirty="0">
                <a:ea typeface="Helvetica" charset="0"/>
                <a:cs typeface="Helvetica" charset="0"/>
              </a:rPr>
              <a:t>Dataset: Death Valley transect, a large elevation gradient</a:t>
            </a:r>
          </a:p>
          <a:p>
            <a:endParaRPr lang="en-US" dirty="0"/>
          </a:p>
        </p:txBody>
      </p:sp>
      <p:sp>
        <p:nvSpPr>
          <p:cNvPr id="2" name="Date Placeholder 1"/>
          <p:cNvSpPr>
            <a:spLocks noGrp="1"/>
          </p:cNvSpPr>
          <p:nvPr>
            <p:ph type="dt" sz="half" idx="10"/>
          </p:nvPr>
        </p:nvSpPr>
        <p:spPr/>
        <p:txBody>
          <a:bodyPr/>
          <a:lstStyle/>
          <a:p>
            <a:r>
              <a:rPr lang="en-US"/>
              <a:t>1/16/2017</a:t>
            </a:r>
            <a:endParaRPr lang="en-US" dirty="0"/>
          </a:p>
        </p:txBody>
      </p:sp>
      <p:sp>
        <p:nvSpPr>
          <p:cNvPr id="3" name="Footer Placeholder 2"/>
          <p:cNvSpPr>
            <a:spLocks noGrp="1"/>
          </p:cNvSpPr>
          <p:nvPr>
            <p:ph type="ftr" sz="quarter" idx="11"/>
          </p:nvPr>
        </p:nvSpPr>
        <p:spPr/>
        <p:txBody>
          <a:bodyPr/>
          <a:lstStyle/>
          <a:p>
            <a:r>
              <a:rPr lang="en-US"/>
              <a:t>AVIRIS-NG PSFs / David.R.Thompson@jpl.nasa.gov</a:t>
            </a:r>
            <a:endParaRPr lang="en-US" dirty="0"/>
          </a:p>
        </p:txBody>
      </p:sp>
      <p:sp>
        <p:nvSpPr>
          <p:cNvPr id="4" name="Slide Number Placeholder 3"/>
          <p:cNvSpPr>
            <a:spLocks noGrp="1"/>
          </p:cNvSpPr>
          <p:nvPr>
            <p:ph type="sldNum" sz="quarter" idx="12"/>
          </p:nvPr>
        </p:nvSpPr>
        <p:spPr/>
        <p:txBody>
          <a:bodyPr/>
          <a:lstStyle/>
          <a:p>
            <a:fld id="{1BB0B505-5A34-8746-A5A9-793D5E51FFCB}" type="slidenum">
              <a:rPr lang="en-US" smtClean="0"/>
              <a:pPr/>
              <a:t>13</a:t>
            </a:fld>
            <a:endParaRPr lang="en-US" dirty="0"/>
          </a:p>
        </p:txBody>
      </p:sp>
      <p:grpSp>
        <p:nvGrpSpPr>
          <p:cNvPr id="30" name="Group 29"/>
          <p:cNvGrpSpPr/>
          <p:nvPr/>
        </p:nvGrpSpPr>
        <p:grpSpPr>
          <a:xfrm>
            <a:off x="3982914" y="1164333"/>
            <a:ext cx="4656988" cy="3193991"/>
            <a:chOff x="4605085" y="3306886"/>
            <a:chExt cx="4404199" cy="3020616"/>
          </a:xfrm>
        </p:grpSpPr>
        <p:pic>
          <p:nvPicPr>
            <p:cNvPr id="19" name="Picture 18"/>
            <p:cNvPicPr>
              <a:picLocks noChangeAspect="1"/>
            </p:cNvPicPr>
            <p:nvPr/>
          </p:nvPicPr>
          <p:blipFill rotWithShape="1">
            <a:blip r:embed="rId2">
              <a:extLst>
                <a:ext uri="{28A0092B-C50C-407E-A947-70E740481C1C}">
                  <a14:useLocalDpi xmlns:a14="http://schemas.microsoft.com/office/drawing/2010/main" val="0"/>
                </a:ext>
              </a:extLst>
            </a:blip>
            <a:srcRect l="21541" t="38091" r="23472" b="32767"/>
            <a:stretch/>
          </p:blipFill>
          <p:spPr>
            <a:xfrm>
              <a:off x="4605085" y="3306886"/>
              <a:ext cx="4404199" cy="3020616"/>
            </a:xfrm>
            <a:prstGeom prst="rect">
              <a:avLst/>
            </a:prstGeom>
          </p:spPr>
        </p:pic>
        <p:sp>
          <p:nvSpPr>
            <p:cNvPr id="22" name="TextBox 21"/>
            <p:cNvSpPr txBox="1"/>
            <p:nvPr/>
          </p:nvSpPr>
          <p:spPr>
            <a:xfrm>
              <a:off x="5574907" y="5150004"/>
              <a:ext cx="622286" cy="246221"/>
            </a:xfrm>
            <a:prstGeom prst="rect">
              <a:avLst/>
            </a:prstGeom>
            <a:noFill/>
          </p:spPr>
          <p:txBody>
            <a:bodyPr wrap="none" rtlCol="0">
              <a:spAutoFit/>
            </a:bodyPr>
            <a:lstStyle/>
            <a:p>
              <a:r>
                <a:rPr lang="en-US" sz="1000">
                  <a:latin typeface="Helvetica" charset="0"/>
                  <a:ea typeface="Helvetica" charset="0"/>
                  <a:cs typeface="Helvetica" charset="0"/>
                </a:rPr>
                <a:t>A band </a:t>
              </a:r>
              <a:endParaRPr lang="en-US" sz="1000" dirty="0">
                <a:latin typeface="Helvetica" charset="0"/>
                <a:ea typeface="Helvetica" charset="0"/>
                <a:cs typeface="Helvetica" charset="0"/>
              </a:endParaRPr>
            </a:p>
          </p:txBody>
        </p:sp>
        <p:cxnSp>
          <p:nvCxnSpPr>
            <p:cNvPr id="20" name="Straight Arrow Connector 19"/>
            <p:cNvCxnSpPr/>
            <p:nvPr/>
          </p:nvCxnSpPr>
          <p:spPr>
            <a:xfrm flipV="1">
              <a:off x="5880537" y="4832961"/>
              <a:ext cx="0" cy="3170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11" name="Picture 10">
            <a:extLst>
              <a:ext uri="{FF2B5EF4-FFF2-40B4-BE49-F238E27FC236}">
                <a16:creationId xmlns:a16="http://schemas.microsoft.com/office/drawing/2014/main" id="{8183C243-8A24-D145-B43F-4BA7DCE36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426" y="4212076"/>
            <a:ext cx="8426389" cy="740858"/>
          </a:xfrm>
          <a:prstGeom prst="rect">
            <a:avLst/>
          </a:prstGeom>
        </p:spPr>
      </p:pic>
      <p:pic>
        <p:nvPicPr>
          <p:cNvPr id="12" name="Picture 11">
            <a:extLst>
              <a:ext uri="{FF2B5EF4-FFF2-40B4-BE49-F238E27FC236}">
                <a16:creationId xmlns:a16="http://schemas.microsoft.com/office/drawing/2014/main" id="{339D04DC-003E-DD44-ACFF-BED95109B4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4236047" y="1305848"/>
            <a:ext cx="738075" cy="8426387"/>
          </a:xfrm>
          <a:prstGeom prst="rect">
            <a:avLst/>
          </a:prstGeom>
        </p:spPr>
      </p:pic>
      <p:sp>
        <p:nvSpPr>
          <p:cNvPr id="13" name="Rectangle 12">
            <a:extLst>
              <a:ext uri="{FF2B5EF4-FFF2-40B4-BE49-F238E27FC236}">
                <a16:creationId xmlns:a16="http://schemas.microsoft.com/office/drawing/2014/main" id="{6DED5C32-C202-F947-BAB9-693EFA91DBE1}"/>
              </a:ext>
            </a:extLst>
          </p:cNvPr>
          <p:cNvSpPr/>
          <p:nvPr/>
        </p:nvSpPr>
        <p:spPr>
          <a:xfrm rot="5400000">
            <a:off x="2265253" y="5063651"/>
            <a:ext cx="127514" cy="1874927"/>
          </a:xfrm>
          <a:prstGeom prst="rect">
            <a:avLst/>
          </a:prstGeom>
          <a:gradFill>
            <a:gsLst>
              <a:gs pos="0">
                <a:schemeClr val="tx1">
                  <a:lumMod val="95000"/>
                  <a:lumOff val="5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Helvetica" charset="0"/>
              <a:ea typeface="Helvetica" charset="0"/>
              <a:cs typeface="Helvetica" charset="0"/>
            </a:endParaRPr>
          </a:p>
        </p:txBody>
      </p:sp>
      <p:sp>
        <p:nvSpPr>
          <p:cNvPr id="14" name="TextBox 13">
            <a:extLst>
              <a:ext uri="{FF2B5EF4-FFF2-40B4-BE49-F238E27FC236}">
                <a16:creationId xmlns:a16="http://schemas.microsoft.com/office/drawing/2014/main" id="{32B0D0F6-8567-8445-84FE-AEA0AF3B4585}"/>
              </a:ext>
            </a:extLst>
          </p:cNvPr>
          <p:cNvSpPr txBox="1"/>
          <p:nvPr/>
        </p:nvSpPr>
        <p:spPr>
          <a:xfrm>
            <a:off x="3266474" y="5862832"/>
            <a:ext cx="732184" cy="226898"/>
          </a:xfrm>
          <a:prstGeom prst="rect">
            <a:avLst/>
          </a:prstGeom>
          <a:noFill/>
        </p:spPr>
        <p:txBody>
          <a:bodyPr wrap="square" rtlCol="0">
            <a:spAutoFit/>
          </a:bodyPr>
          <a:lstStyle/>
          <a:p>
            <a:r>
              <a:rPr lang="en-US" sz="1000" dirty="0">
                <a:latin typeface="Helvetica" charset="0"/>
                <a:ea typeface="Helvetica" charset="0"/>
                <a:cs typeface="Helvetica" charset="0"/>
              </a:rPr>
              <a:t>3200 m</a:t>
            </a:r>
          </a:p>
        </p:txBody>
      </p:sp>
      <p:sp>
        <p:nvSpPr>
          <p:cNvPr id="15" name="TextBox 14">
            <a:extLst>
              <a:ext uri="{FF2B5EF4-FFF2-40B4-BE49-F238E27FC236}">
                <a16:creationId xmlns:a16="http://schemas.microsoft.com/office/drawing/2014/main" id="{247E1EE7-2B24-E740-BE94-2011D2C959B8}"/>
              </a:ext>
            </a:extLst>
          </p:cNvPr>
          <p:cNvSpPr txBox="1"/>
          <p:nvPr/>
        </p:nvSpPr>
        <p:spPr>
          <a:xfrm>
            <a:off x="897933" y="5862833"/>
            <a:ext cx="471523" cy="226898"/>
          </a:xfrm>
          <a:prstGeom prst="rect">
            <a:avLst/>
          </a:prstGeom>
          <a:noFill/>
        </p:spPr>
        <p:txBody>
          <a:bodyPr wrap="none" rtlCol="0">
            <a:spAutoFit/>
          </a:bodyPr>
          <a:lstStyle/>
          <a:p>
            <a:r>
              <a:rPr lang="en-US" sz="1000">
                <a:latin typeface="Helvetica" charset="0"/>
                <a:ea typeface="Helvetica" charset="0"/>
                <a:cs typeface="Helvetica" charset="0"/>
              </a:rPr>
              <a:t>-80 </a:t>
            </a:r>
            <a:r>
              <a:rPr lang="en-US" sz="1000" dirty="0">
                <a:latin typeface="Helvetica" charset="0"/>
                <a:ea typeface="Helvetica" charset="0"/>
                <a:cs typeface="Helvetica" charset="0"/>
              </a:rPr>
              <a:t>m</a:t>
            </a:r>
          </a:p>
        </p:txBody>
      </p:sp>
      <p:cxnSp>
        <p:nvCxnSpPr>
          <p:cNvPr id="16" name="Straight Arrow Connector 15">
            <a:extLst>
              <a:ext uri="{FF2B5EF4-FFF2-40B4-BE49-F238E27FC236}">
                <a16:creationId xmlns:a16="http://schemas.microsoft.com/office/drawing/2014/main" id="{2E194DEB-2C9F-FF4C-9029-3B73172E6A43}"/>
              </a:ext>
            </a:extLst>
          </p:cNvPr>
          <p:cNvCxnSpPr/>
          <p:nvPr/>
        </p:nvCxnSpPr>
        <p:spPr>
          <a:xfrm flipV="1">
            <a:off x="581885" y="4750873"/>
            <a:ext cx="0" cy="2020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1E15ACB-00CE-604F-8DF6-FCE2BD026050}"/>
              </a:ext>
            </a:extLst>
          </p:cNvPr>
          <p:cNvSpPr txBox="1"/>
          <p:nvPr/>
        </p:nvSpPr>
        <p:spPr>
          <a:xfrm>
            <a:off x="590828" y="4750895"/>
            <a:ext cx="255851" cy="226898"/>
          </a:xfrm>
          <a:prstGeom prst="rect">
            <a:avLst/>
          </a:prstGeom>
          <a:noFill/>
        </p:spPr>
        <p:txBody>
          <a:bodyPr wrap="none" rtlCol="0">
            <a:spAutoFit/>
          </a:bodyPr>
          <a:lstStyle/>
          <a:p>
            <a:r>
              <a:rPr lang="en-US" sz="1000">
                <a:latin typeface="Helvetica" charset="0"/>
                <a:ea typeface="Helvetica" charset="0"/>
                <a:cs typeface="Helvetica" charset="0"/>
              </a:rPr>
              <a:t>N</a:t>
            </a:r>
            <a:endParaRPr lang="en-US" sz="1000" dirty="0">
              <a:latin typeface="Helvetica" charset="0"/>
              <a:ea typeface="Helvetica" charset="0"/>
              <a:cs typeface="Helvetica" charset="0"/>
            </a:endParaRPr>
          </a:p>
        </p:txBody>
      </p:sp>
      <p:cxnSp>
        <p:nvCxnSpPr>
          <p:cNvPr id="18" name="Straight Arrow Connector 17">
            <a:extLst>
              <a:ext uri="{FF2B5EF4-FFF2-40B4-BE49-F238E27FC236}">
                <a16:creationId xmlns:a16="http://schemas.microsoft.com/office/drawing/2014/main" id="{0EC4DC9B-B023-324C-9E0C-846BE720928C}"/>
              </a:ext>
            </a:extLst>
          </p:cNvPr>
          <p:cNvCxnSpPr/>
          <p:nvPr/>
        </p:nvCxnSpPr>
        <p:spPr>
          <a:xfrm flipH="1">
            <a:off x="897933" y="4841182"/>
            <a:ext cx="564904" cy="3184"/>
          </a:xfrm>
          <a:prstGeom prst="straightConnector1">
            <a:avLst/>
          </a:prstGeom>
          <a:ln w="44450">
            <a:headEnd type="none"/>
            <a:tailEnd type="non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46E4DC07-E598-F347-83CE-D21ECBC9F405}"/>
              </a:ext>
            </a:extLst>
          </p:cNvPr>
          <p:cNvSpPr txBox="1"/>
          <p:nvPr/>
        </p:nvSpPr>
        <p:spPr>
          <a:xfrm>
            <a:off x="862565" y="4841522"/>
            <a:ext cx="732184" cy="226898"/>
          </a:xfrm>
          <a:prstGeom prst="rect">
            <a:avLst/>
          </a:prstGeom>
          <a:noFill/>
        </p:spPr>
        <p:txBody>
          <a:bodyPr wrap="square" rtlCol="0">
            <a:spAutoFit/>
          </a:bodyPr>
          <a:lstStyle/>
          <a:p>
            <a:r>
              <a:rPr lang="en-US" sz="1000">
                <a:latin typeface="Helvetica" charset="0"/>
                <a:ea typeface="Helvetica" charset="0"/>
                <a:cs typeface="Helvetica" charset="0"/>
              </a:rPr>
              <a:t>4000 </a:t>
            </a:r>
            <a:r>
              <a:rPr lang="en-US" sz="1000" dirty="0">
                <a:latin typeface="Helvetica" charset="0"/>
                <a:ea typeface="Helvetica" charset="0"/>
                <a:cs typeface="Helvetica" charset="0"/>
              </a:rPr>
              <a:t>m</a:t>
            </a:r>
          </a:p>
        </p:txBody>
      </p:sp>
      <p:sp>
        <p:nvSpPr>
          <p:cNvPr id="23" name="TextBox 22">
            <a:extLst>
              <a:ext uri="{FF2B5EF4-FFF2-40B4-BE49-F238E27FC236}">
                <a16:creationId xmlns:a16="http://schemas.microsoft.com/office/drawing/2014/main" id="{FD53B257-4C3C-5844-89F4-305D397AF3D9}"/>
              </a:ext>
            </a:extLst>
          </p:cNvPr>
          <p:cNvSpPr txBox="1"/>
          <p:nvPr/>
        </p:nvSpPr>
        <p:spPr>
          <a:xfrm>
            <a:off x="1847395" y="5696034"/>
            <a:ext cx="1345583" cy="226898"/>
          </a:xfrm>
          <a:prstGeom prst="rect">
            <a:avLst/>
          </a:prstGeom>
          <a:noFill/>
        </p:spPr>
        <p:txBody>
          <a:bodyPr wrap="square" rtlCol="0">
            <a:spAutoFit/>
          </a:bodyPr>
          <a:lstStyle/>
          <a:p>
            <a:r>
              <a:rPr lang="en-US" sz="1000">
                <a:latin typeface="Helvetica" charset="0"/>
                <a:ea typeface="Helvetica" charset="0"/>
                <a:cs typeface="Helvetica" charset="0"/>
              </a:rPr>
              <a:t>Surface Elevation</a:t>
            </a:r>
            <a:endParaRPr lang="en-US" sz="1000" dirty="0">
              <a:latin typeface="Helvetica" charset="0"/>
              <a:ea typeface="Helvetica" charset="0"/>
              <a:cs typeface="Helvetica" charset="0"/>
            </a:endParaRPr>
          </a:p>
        </p:txBody>
      </p:sp>
      <p:pic>
        <p:nvPicPr>
          <p:cNvPr id="24" name="Picture 23">
            <a:extLst>
              <a:ext uri="{FF2B5EF4-FFF2-40B4-BE49-F238E27FC236}">
                <a16:creationId xmlns:a16="http://schemas.microsoft.com/office/drawing/2014/main" id="{0F661396-9835-AB4A-9480-077D880FAB49}"/>
              </a:ext>
            </a:extLst>
          </p:cNvPr>
          <p:cNvPicPr/>
          <p:nvPr/>
        </p:nvPicPr>
        <p:blipFill>
          <a:blip r:embed="rId5">
            <a:extLst>
              <a:ext uri="{28A0092B-C50C-407E-A947-70E740481C1C}">
                <a14:useLocalDpi xmlns:a14="http://schemas.microsoft.com/office/drawing/2010/main" val="0"/>
              </a:ext>
            </a:extLst>
          </a:blip>
          <a:stretch>
            <a:fillRect/>
          </a:stretch>
        </p:blipFill>
        <p:spPr>
          <a:xfrm>
            <a:off x="6116670" y="1332223"/>
            <a:ext cx="2523232" cy="1055899"/>
          </a:xfrm>
          <a:prstGeom prst="rect">
            <a:avLst/>
          </a:prstGeom>
        </p:spPr>
      </p:pic>
    </p:spTree>
    <p:extLst>
      <p:ext uri="{BB962C8B-B14F-4D97-AF65-F5344CB8AC3E}">
        <p14:creationId xmlns:p14="http://schemas.microsoft.com/office/powerpoint/2010/main" val="3852451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14</a:t>
            </a:fld>
            <a:endParaRPr lang="en-US" dirty="0"/>
          </a:p>
        </p:txBody>
      </p:sp>
      <p:sp>
        <p:nvSpPr>
          <p:cNvPr id="6" name="Title 5"/>
          <p:cNvSpPr>
            <a:spLocks noGrp="1"/>
          </p:cNvSpPr>
          <p:nvPr>
            <p:ph type="ctrTitle"/>
          </p:nvPr>
        </p:nvSpPr>
        <p:spPr/>
        <p:txBody>
          <a:bodyPr/>
          <a:lstStyle/>
          <a:p>
            <a:r>
              <a:rPr lang="en-US" sz="3600" dirty="0">
                <a:latin typeface="+mn-lt"/>
                <a:ea typeface="Helvetica" charset="0"/>
                <a:cs typeface="Helvetica" charset="0"/>
              </a:rPr>
              <a:t>Correction approach</a:t>
            </a:r>
          </a:p>
        </p:txBody>
      </p:sp>
      <p:sp>
        <p:nvSpPr>
          <p:cNvPr id="7" name="Text Placeholder 2"/>
          <p:cNvSpPr txBox="1">
            <a:spLocks/>
          </p:cNvSpPr>
          <p:nvPr/>
        </p:nvSpPr>
        <p:spPr>
          <a:xfrm>
            <a:off x="454026" y="1492216"/>
            <a:ext cx="7885933" cy="543370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latin typeface="Helvetica" charset="0"/>
                <a:ea typeface="Helvetica" charset="0"/>
                <a:cs typeface="Helvetica" charset="0"/>
              </a:rPr>
              <a:t>After fitting the blurring transformation, we can then define our </a:t>
            </a:r>
            <a:r>
              <a:rPr lang="en-US" sz="2000" dirty="0" err="1">
                <a:latin typeface="Helvetica" charset="0"/>
                <a:ea typeface="Helvetica" charset="0"/>
                <a:cs typeface="Helvetica" charset="0"/>
              </a:rPr>
              <a:t>crosstrack</a:t>
            </a:r>
            <a:r>
              <a:rPr lang="en-US" sz="2000" dirty="0">
                <a:latin typeface="Helvetica" charset="0"/>
                <a:ea typeface="Helvetica" charset="0"/>
                <a:cs typeface="Helvetica" charset="0"/>
              </a:rPr>
              <a:t> and spectral blurring operators:</a:t>
            </a:r>
          </a:p>
          <a:p>
            <a:pPr marL="457200" indent="-457200">
              <a:buFont typeface="+mj-lt"/>
              <a:buAutoNum type="arabicPeriod"/>
            </a:pPr>
            <a:endParaRPr lang="en-US" sz="2000" dirty="0">
              <a:latin typeface="Helvetica" charset="0"/>
              <a:ea typeface="Helvetica" charset="0"/>
              <a:cs typeface="Helvetica" charset="0"/>
            </a:endParaRPr>
          </a:p>
          <a:p>
            <a:pPr marL="0" indent="0">
              <a:buNone/>
            </a:pPr>
            <a:endParaRPr lang="en-US" sz="2000" dirty="0">
              <a:latin typeface="Helvetica" charset="0"/>
              <a:ea typeface="Helvetica" charset="0"/>
              <a:cs typeface="Helvetica" charset="0"/>
            </a:endParaRPr>
          </a:p>
          <a:p>
            <a:pPr marL="0" indent="0">
              <a:buNone/>
            </a:pPr>
            <a:endParaRPr lang="en-US" sz="2000" dirty="0">
              <a:latin typeface="Helvetica" charset="0"/>
              <a:ea typeface="Helvetica" charset="0"/>
              <a:cs typeface="Helvetica" charset="0"/>
            </a:endParaRPr>
          </a:p>
          <a:p>
            <a:pPr marL="0" indent="0">
              <a:buNone/>
            </a:pPr>
            <a:endParaRPr lang="en-US" sz="2000" dirty="0">
              <a:latin typeface="Helvetica" charset="0"/>
              <a:ea typeface="Helvetica" charset="0"/>
              <a:cs typeface="Helvetica" charset="0"/>
            </a:endParaRPr>
          </a:p>
          <a:p>
            <a:pPr marL="0" indent="0">
              <a:buNone/>
            </a:pPr>
            <a:r>
              <a:rPr lang="en-US" sz="2000" dirty="0">
                <a:latin typeface="Helvetica" charset="0"/>
                <a:ea typeface="Helvetica" charset="0"/>
                <a:cs typeface="Helvetica" charset="0"/>
              </a:rPr>
              <a:t>We correct future data using the following linear transformation:</a:t>
            </a:r>
          </a:p>
          <a:p>
            <a:endParaRPr lang="en-US" sz="2000" dirty="0">
              <a:latin typeface="Helvetica" charset="0"/>
              <a:ea typeface="Helvetica" charset="0"/>
              <a:cs typeface="Helvetica" charset="0"/>
            </a:endParaRPr>
          </a:p>
          <a:p>
            <a:endParaRPr lang="en-US" sz="2000" dirty="0">
              <a:latin typeface="Helvetica" charset="0"/>
              <a:ea typeface="Helvetica" charset="0"/>
              <a:cs typeface="Helvetica" charset="0"/>
            </a:endParaRPr>
          </a:p>
          <a:p>
            <a:endParaRPr lang="en-US" sz="2000" dirty="0">
              <a:latin typeface="Helvetica" charset="0"/>
              <a:ea typeface="Helvetica" charset="0"/>
              <a:cs typeface="Helvetica" charset="0"/>
            </a:endParaRPr>
          </a:p>
          <a:p>
            <a:pPr marL="0" indent="0">
              <a:buNone/>
            </a:pPr>
            <a:r>
              <a:rPr lang="en-US" sz="2000" dirty="0">
                <a:latin typeface="Helvetica" charset="0"/>
                <a:ea typeface="Helvetica" charset="0"/>
                <a:cs typeface="Helvetica" charset="0"/>
              </a:rPr>
              <a:t>Here, </a:t>
            </a:r>
            <a:r>
              <a:rPr lang="en-US" sz="2000" baseline="30000" dirty="0">
                <a:latin typeface="Helvetica" charset="0"/>
                <a:ea typeface="Helvetica" charset="0"/>
                <a:cs typeface="Helvetica" charset="0"/>
              </a:rPr>
              <a:t>+</a:t>
            </a:r>
            <a:r>
              <a:rPr lang="en-US" sz="2000" dirty="0">
                <a:latin typeface="Helvetica" charset="0"/>
                <a:ea typeface="Helvetica" charset="0"/>
                <a:cs typeface="Helvetica" charset="0"/>
              </a:rPr>
              <a:t> represents the Moore-Penrose inverse, e.g.</a:t>
            </a:r>
          </a:p>
          <a:p>
            <a:endParaRPr lang="en-US" sz="2000" dirty="0">
              <a:latin typeface="Helvetica" charset="0"/>
              <a:ea typeface="Helvetica" charset="0"/>
              <a:cs typeface="Helvetica" charset="0"/>
            </a:endParaRPr>
          </a:p>
          <a:p>
            <a:endParaRPr lang="en-US" sz="2000" dirty="0">
              <a:latin typeface="Helvetica" charset="0"/>
              <a:ea typeface="Helvetica" charset="0"/>
              <a:cs typeface="Helvetica" charset="0"/>
            </a:endParaRPr>
          </a:p>
          <a:p>
            <a:endParaRPr lang="en-US" sz="2000" dirty="0">
              <a:latin typeface="Helvetica" charset="0"/>
              <a:ea typeface="Helvetica" charset="0"/>
              <a:cs typeface="Helvetica" charset="0"/>
            </a:endParaRPr>
          </a:p>
        </p:txBody>
      </p:sp>
      <p:sp>
        <p:nvSpPr>
          <p:cNvPr id="12" name="TextBox 11"/>
          <p:cNvSpPr txBox="1"/>
          <p:nvPr/>
        </p:nvSpPr>
        <p:spPr>
          <a:xfrm>
            <a:off x="1787041" y="2222351"/>
            <a:ext cx="4637808" cy="523220"/>
          </a:xfrm>
          <a:prstGeom prst="rect">
            <a:avLst/>
          </a:prstGeom>
          <a:noFill/>
        </p:spPr>
        <p:txBody>
          <a:bodyPr wrap="none" rtlCol="0">
            <a:spAutoFit/>
          </a:bodyPr>
          <a:lstStyle/>
          <a:p>
            <a:r>
              <a:rPr lang="en-US" sz="2800" b="1" dirty="0"/>
              <a:t>(</a:t>
            </a:r>
            <a:r>
              <a:rPr lang="en-US" sz="2800" b="1" dirty="0" err="1"/>
              <a:t>L</a:t>
            </a:r>
            <a:r>
              <a:rPr lang="en-US" sz="2800" b="1" baseline="-25000" dirty="0" err="1"/>
              <a:t>pred</a:t>
            </a:r>
            <a:r>
              <a:rPr lang="en-US" sz="2800" b="1" dirty="0"/>
              <a:t>         </a:t>
            </a:r>
            <a:r>
              <a:rPr lang="en-US" sz="2800" b="1" dirty="0">
                <a:solidFill>
                  <a:srgbClr val="C00000"/>
                </a:solidFill>
              </a:rPr>
              <a:t>C</a:t>
            </a:r>
            <a:r>
              <a:rPr lang="en-US" sz="2800" b="1" dirty="0"/>
              <a:t>)</a:t>
            </a:r>
            <a:r>
              <a:rPr lang="en-US" sz="2800" b="1" baseline="30000" dirty="0"/>
              <a:t>T</a:t>
            </a:r>
            <a:r>
              <a:rPr lang="en-US" sz="2800" b="1" dirty="0"/>
              <a:t>    </a:t>
            </a:r>
            <a:r>
              <a:rPr lang="en-US" sz="2800" b="1" dirty="0">
                <a:solidFill>
                  <a:srgbClr val="C00000"/>
                </a:solidFill>
              </a:rPr>
              <a:t>S</a:t>
            </a:r>
            <a:r>
              <a:rPr lang="en-US" sz="2800" b="1" dirty="0"/>
              <a:t>  =   </a:t>
            </a:r>
            <a:r>
              <a:rPr lang="en-US" sz="2800" b="1" dirty="0" err="1"/>
              <a:t>L</a:t>
            </a:r>
            <a:r>
              <a:rPr lang="en-US" sz="2800" b="1" baseline="-25000" dirty="0" err="1"/>
              <a:t>meas</a:t>
            </a:r>
            <a:endParaRPr lang="en-US" sz="2800" b="1" dirty="0"/>
          </a:p>
        </p:txBody>
      </p:sp>
      <p:sp>
        <p:nvSpPr>
          <p:cNvPr id="13" name="TextBox 12"/>
          <p:cNvSpPr txBox="1"/>
          <p:nvPr/>
        </p:nvSpPr>
        <p:spPr>
          <a:xfrm>
            <a:off x="1900538" y="2745571"/>
            <a:ext cx="1252253" cy="369332"/>
          </a:xfrm>
          <a:prstGeom prst="rect">
            <a:avLst/>
          </a:prstGeom>
          <a:noFill/>
        </p:spPr>
        <p:txBody>
          <a:bodyPr wrap="square" rtlCol="0">
            <a:spAutoFit/>
          </a:bodyPr>
          <a:lstStyle/>
          <a:p>
            <a:r>
              <a:rPr lang="en-US" b="1" dirty="0"/>
              <a:t>[d x n]</a:t>
            </a:r>
          </a:p>
        </p:txBody>
      </p:sp>
      <p:sp>
        <p:nvSpPr>
          <p:cNvPr id="14" name="TextBox 13"/>
          <p:cNvSpPr txBox="1"/>
          <p:nvPr/>
        </p:nvSpPr>
        <p:spPr>
          <a:xfrm>
            <a:off x="3319571" y="2711211"/>
            <a:ext cx="1252253" cy="369332"/>
          </a:xfrm>
          <a:prstGeom prst="rect">
            <a:avLst/>
          </a:prstGeom>
          <a:noFill/>
        </p:spPr>
        <p:txBody>
          <a:bodyPr wrap="square" rtlCol="0">
            <a:spAutoFit/>
          </a:bodyPr>
          <a:lstStyle/>
          <a:p>
            <a:r>
              <a:rPr lang="en-US" b="1" dirty="0"/>
              <a:t>[n x n]</a:t>
            </a:r>
          </a:p>
        </p:txBody>
      </p:sp>
      <p:sp>
        <p:nvSpPr>
          <p:cNvPr id="15" name="TextBox 14"/>
          <p:cNvSpPr txBox="1"/>
          <p:nvPr/>
        </p:nvSpPr>
        <p:spPr>
          <a:xfrm>
            <a:off x="4256838" y="2711210"/>
            <a:ext cx="1252253" cy="369332"/>
          </a:xfrm>
          <a:prstGeom prst="rect">
            <a:avLst/>
          </a:prstGeom>
          <a:noFill/>
        </p:spPr>
        <p:txBody>
          <a:bodyPr wrap="square" rtlCol="0">
            <a:spAutoFit/>
          </a:bodyPr>
          <a:lstStyle/>
          <a:p>
            <a:r>
              <a:rPr lang="en-US" b="1" dirty="0"/>
              <a:t>[d x d]</a:t>
            </a:r>
          </a:p>
        </p:txBody>
      </p:sp>
      <p:sp>
        <p:nvSpPr>
          <p:cNvPr id="16" name="TextBox 15"/>
          <p:cNvSpPr txBox="1"/>
          <p:nvPr/>
        </p:nvSpPr>
        <p:spPr>
          <a:xfrm>
            <a:off x="5497946" y="2711210"/>
            <a:ext cx="1252253" cy="369332"/>
          </a:xfrm>
          <a:prstGeom prst="rect">
            <a:avLst/>
          </a:prstGeom>
          <a:noFill/>
        </p:spPr>
        <p:txBody>
          <a:bodyPr wrap="square" rtlCol="0">
            <a:spAutoFit/>
          </a:bodyPr>
          <a:lstStyle/>
          <a:p>
            <a:r>
              <a:rPr lang="en-US" b="1" dirty="0"/>
              <a:t>[d x n]</a:t>
            </a:r>
          </a:p>
        </p:txBody>
      </p:sp>
      <p:sp>
        <p:nvSpPr>
          <p:cNvPr id="17" name="TextBox 16"/>
          <p:cNvSpPr txBox="1"/>
          <p:nvPr/>
        </p:nvSpPr>
        <p:spPr>
          <a:xfrm>
            <a:off x="1801347" y="4191629"/>
            <a:ext cx="8384243" cy="523220"/>
          </a:xfrm>
          <a:prstGeom prst="rect">
            <a:avLst/>
          </a:prstGeom>
          <a:noFill/>
        </p:spPr>
        <p:txBody>
          <a:bodyPr wrap="square" rtlCol="0">
            <a:spAutoFit/>
          </a:bodyPr>
          <a:lstStyle/>
          <a:p>
            <a:r>
              <a:rPr lang="en-US" sz="2800" b="1" dirty="0" err="1"/>
              <a:t>L</a:t>
            </a:r>
            <a:r>
              <a:rPr lang="en-US" sz="2800" b="1" baseline="-25000" dirty="0" err="1"/>
              <a:t>corr</a:t>
            </a:r>
            <a:r>
              <a:rPr lang="en-US" sz="2800" b="1" dirty="0"/>
              <a:t> = ((</a:t>
            </a:r>
            <a:r>
              <a:rPr lang="en-US" sz="2800" b="1" dirty="0">
                <a:solidFill>
                  <a:srgbClr val="BA0C2F"/>
                </a:solidFill>
              </a:rPr>
              <a:t>C</a:t>
            </a:r>
            <a:r>
              <a:rPr lang="en-US" sz="2800" b="1" baseline="30000" dirty="0"/>
              <a:t>T</a:t>
            </a:r>
            <a:r>
              <a:rPr lang="en-US" sz="2800" b="1" dirty="0"/>
              <a:t>)</a:t>
            </a:r>
            <a:r>
              <a:rPr lang="en-US" sz="2800" b="1" baseline="30000" dirty="0"/>
              <a:t>+</a:t>
            </a:r>
            <a:r>
              <a:rPr lang="en-US" sz="2800" b="1" dirty="0"/>
              <a:t> ((</a:t>
            </a:r>
            <a:r>
              <a:rPr lang="en-US" sz="2800" b="1" dirty="0">
                <a:solidFill>
                  <a:srgbClr val="BA0C2F"/>
                </a:solidFill>
              </a:rPr>
              <a:t>S</a:t>
            </a:r>
            <a:r>
              <a:rPr lang="en-US" sz="2800" b="1" baseline="30000" dirty="0"/>
              <a:t>T</a:t>
            </a:r>
            <a:r>
              <a:rPr lang="en-US" sz="2800" b="1" dirty="0"/>
              <a:t>)</a:t>
            </a:r>
            <a:r>
              <a:rPr lang="en-US" sz="2800" b="1" baseline="30000" dirty="0"/>
              <a:t>+</a:t>
            </a:r>
            <a:r>
              <a:rPr lang="en-US" sz="2800" b="1" dirty="0"/>
              <a:t> </a:t>
            </a:r>
            <a:r>
              <a:rPr lang="en-US" sz="2800" b="1" dirty="0" err="1"/>
              <a:t>L</a:t>
            </a:r>
            <a:r>
              <a:rPr lang="en-US" sz="2800" b="1" baseline="-25000" dirty="0" err="1"/>
              <a:t>meas</a:t>
            </a:r>
            <a:r>
              <a:rPr lang="en-US" sz="2800" b="1" baseline="30000" dirty="0" err="1"/>
              <a:t>T</a:t>
            </a:r>
            <a:r>
              <a:rPr lang="en-US" sz="2800" b="1" baseline="30000" dirty="0"/>
              <a:t> </a:t>
            </a:r>
            <a:r>
              <a:rPr lang="en-US" sz="2800" b="1" dirty="0"/>
              <a:t>)</a:t>
            </a:r>
            <a:r>
              <a:rPr lang="en-US" sz="2800" b="1" baseline="30000" dirty="0"/>
              <a:t> T </a:t>
            </a:r>
            <a:r>
              <a:rPr lang="en-US" sz="2800" b="1" dirty="0"/>
              <a:t>)</a:t>
            </a:r>
            <a:r>
              <a:rPr lang="en-US" sz="2800" b="1" baseline="30000" dirty="0"/>
              <a:t> T</a:t>
            </a:r>
            <a:endParaRPr lang="en-US" sz="2800" b="1" dirty="0"/>
          </a:p>
        </p:txBody>
      </p:sp>
      <p:sp>
        <p:nvSpPr>
          <p:cNvPr id="22" name="TextBox 21"/>
          <p:cNvSpPr txBox="1"/>
          <p:nvPr/>
        </p:nvSpPr>
        <p:spPr>
          <a:xfrm>
            <a:off x="1412585" y="5478415"/>
            <a:ext cx="2981313" cy="523220"/>
          </a:xfrm>
          <a:prstGeom prst="rect">
            <a:avLst/>
          </a:prstGeom>
          <a:noFill/>
        </p:spPr>
        <p:txBody>
          <a:bodyPr wrap="square" rtlCol="0">
            <a:spAutoFit/>
          </a:bodyPr>
          <a:lstStyle/>
          <a:p>
            <a:r>
              <a:rPr lang="en-US" sz="2800" b="1" dirty="0"/>
              <a:t>C</a:t>
            </a:r>
            <a:r>
              <a:rPr lang="en-US" sz="2800" b="1" baseline="30000" dirty="0"/>
              <a:t>+</a:t>
            </a:r>
            <a:r>
              <a:rPr lang="en-US" sz="2800" b="1" dirty="0"/>
              <a:t> = (C</a:t>
            </a:r>
            <a:r>
              <a:rPr lang="en-US" sz="2800" b="1" baseline="30000" dirty="0"/>
              <a:t>T</a:t>
            </a:r>
            <a:r>
              <a:rPr lang="en-US" sz="2800" b="1" dirty="0"/>
              <a:t> C)</a:t>
            </a:r>
            <a:r>
              <a:rPr lang="en-US" sz="2800" b="1" baseline="30000" dirty="0"/>
              <a:t>-1 </a:t>
            </a:r>
            <a:r>
              <a:rPr lang="en-US" sz="2800" b="1" dirty="0"/>
              <a:t>C</a:t>
            </a:r>
            <a:r>
              <a:rPr lang="en-US" sz="2800" b="1" baseline="30000" dirty="0"/>
              <a:t>T</a:t>
            </a:r>
            <a:endParaRPr lang="en-US" sz="2800" b="1" dirty="0"/>
          </a:p>
        </p:txBody>
      </p:sp>
      <p:sp>
        <p:nvSpPr>
          <p:cNvPr id="24" name="TextBox 23"/>
          <p:cNvSpPr txBox="1"/>
          <p:nvPr/>
        </p:nvSpPr>
        <p:spPr>
          <a:xfrm>
            <a:off x="5259542" y="5491272"/>
            <a:ext cx="2981313" cy="523220"/>
          </a:xfrm>
          <a:prstGeom prst="rect">
            <a:avLst/>
          </a:prstGeom>
          <a:noFill/>
        </p:spPr>
        <p:txBody>
          <a:bodyPr wrap="square" rtlCol="0">
            <a:spAutoFit/>
          </a:bodyPr>
          <a:lstStyle/>
          <a:p>
            <a:r>
              <a:rPr lang="en-US" sz="2800" b="1" dirty="0"/>
              <a:t>C</a:t>
            </a:r>
            <a:r>
              <a:rPr lang="en-US" sz="2800" b="1" baseline="30000" dirty="0"/>
              <a:t>+</a:t>
            </a:r>
            <a:r>
              <a:rPr lang="en-US" sz="2800" b="1" dirty="0"/>
              <a:t>C = I</a:t>
            </a:r>
          </a:p>
        </p:txBody>
      </p:sp>
    </p:spTree>
    <p:extLst>
      <p:ext uri="{BB962C8B-B14F-4D97-AF65-F5344CB8AC3E}">
        <p14:creationId xmlns:p14="http://schemas.microsoft.com/office/powerpoint/2010/main" val="2546325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3B689A-2BF4-1F44-8040-E5EB072EA462}"/>
              </a:ext>
            </a:extLst>
          </p:cNvPr>
          <p:cNvSpPr>
            <a:spLocks noGrp="1"/>
          </p:cNvSpPr>
          <p:nvPr>
            <p:ph type="dt" sz="half" idx="2"/>
          </p:nvPr>
        </p:nvSpPr>
        <p:spPr/>
        <p:txBody>
          <a:bodyPr/>
          <a:lstStyle/>
          <a:p>
            <a:fld id="{5C34719C-2497-D546-83D1-6EE09713EC74}" type="datetime1">
              <a:rPr lang="en-US" smtClean="0"/>
              <a:t>2/13/20</a:t>
            </a:fld>
            <a:endParaRPr lang="en-US" dirty="0"/>
          </a:p>
        </p:txBody>
      </p:sp>
      <p:sp>
        <p:nvSpPr>
          <p:cNvPr id="3" name="Footer Placeholder 2">
            <a:extLst>
              <a:ext uri="{FF2B5EF4-FFF2-40B4-BE49-F238E27FC236}">
                <a16:creationId xmlns:a16="http://schemas.microsoft.com/office/drawing/2014/main" id="{820B3C5F-DB61-0C40-8329-4526522055FC}"/>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273B409A-79CC-774A-A4B4-AC5E9D0B5C5C}"/>
              </a:ext>
            </a:extLst>
          </p:cNvPr>
          <p:cNvSpPr>
            <a:spLocks noGrp="1"/>
          </p:cNvSpPr>
          <p:nvPr>
            <p:ph type="sldNum" sz="quarter" idx="4"/>
          </p:nvPr>
        </p:nvSpPr>
        <p:spPr/>
        <p:txBody>
          <a:bodyPr/>
          <a:lstStyle/>
          <a:p>
            <a:fld id="{1BB0B505-5A34-8746-A5A9-793D5E51FFCB}" type="slidenum">
              <a:rPr lang="en-US" smtClean="0"/>
              <a:pPr/>
              <a:t>15</a:t>
            </a:fld>
            <a:endParaRPr lang="en-US" dirty="0"/>
          </a:p>
        </p:txBody>
      </p:sp>
      <p:sp>
        <p:nvSpPr>
          <p:cNvPr id="6" name="Title 5">
            <a:extLst>
              <a:ext uri="{FF2B5EF4-FFF2-40B4-BE49-F238E27FC236}">
                <a16:creationId xmlns:a16="http://schemas.microsoft.com/office/drawing/2014/main" id="{FE81909A-3905-E746-928F-6ECD4BEBF3FC}"/>
              </a:ext>
            </a:extLst>
          </p:cNvPr>
          <p:cNvSpPr>
            <a:spLocks noGrp="1"/>
          </p:cNvSpPr>
          <p:nvPr>
            <p:ph type="ctrTitle"/>
          </p:nvPr>
        </p:nvSpPr>
        <p:spPr>
          <a:xfrm>
            <a:off x="454026" y="454025"/>
            <a:ext cx="2473622" cy="1874472"/>
          </a:xfrm>
        </p:spPr>
        <p:txBody>
          <a:bodyPr/>
          <a:lstStyle/>
          <a:p>
            <a:r>
              <a:rPr lang="en-US" dirty="0"/>
              <a:t>Atmospheric fitting of PSF Tails</a:t>
            </a:r>
          </a:p>
        </p:txBody>
      </p:sp>
      <p:grpSp>
        <p:nvGrpSpPr>
          <p:cNvPr id="7" name="Group 6">
            <a:extLst>
              <a:ext uri="{FF2B5EF4-FFF2-40B4-BE49-F238E27FC236}">
                <a16:creationId xmlns:a16="http://schemas.microsoft.com/office/drawing/2014/main" id="{28761708-F74F-0E49-9E09-4FD19400A6C1}"/>
              </a:ext>
            </a:extLst>
          </p:cNvPr>
          <p:cNvGrpSpPr/>
          <p:nvPr/>
        </p:nvGrpSpPr>
        <p:grpSpPr>
          <a:xfrm>
            <a:off x="710728" y="3665741"/>
            <a:ext cx="7807209" cy="2671122"/>
            <a:chOff x="-710862" y="1232894"/>
            <a:chExt cx="10654798" cy="3645382"/>
          </a:xfrm>
        </p:grpSpPr>
        <p:pic>
          <p:nvPicPr>
            <p:cNvPr id="8" name="Picture 7">
              <a:extLst>
                <a:ext uri="{FF2B5EF4-FFF2-40B4-BE49-F238E27FC236}">
                  <a16:creationId xmlns:a16="http://schemas.microsoft.com/office/drawing/2014/main" id="{0592A964-14C1-8F45-9D52-DF203A281F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4114" y="1816100"/>
              <a:ext cx="3287486" cy="2809912"/>
            </a:xfrm>
            <a:prstGeom prst="rect">
              <a:avLst/>
            </a:prstGeom>
          </p:spPr>
        </p:pic>
        <p:pic>
          <p:nvPicPr>
            <p:cNvPr id="9" name="Picture 8">
              <a:extLst>
                <a:ext uri="{FF2B5EF4-FFF2-40B4-BE49-F238E27FC236}">
                  <a16:creationId xmlns:a16="http://schemas.microsoft.com/office/drawing/2014/main" id="{41F35A3B-CB2E-B24B-8CDE-391A45ECC3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6246" y="1772558"/>
              <a:ext cx="3257690" cy="2787508"/>
            </a:xfrm>
            <a:prstGeom prst="rect">
              <a:avLst/>
            </a:prstGeom>
          </p:spPr>
        </p:pic>
        <p:pic>
          <p:nvPicPr>
            <p:cNvPr id="10" name="Picture 9">
              <a:extLst>
                <a:ext uri="{FF2B5EF4-FFF2-40B4-BE49-F238E27FC236}">
                  <a16:creationId xmlns:a16="http://schemas.microsoft.com/office/drawing/2014/main" id="{EB25FF58-A960-6848-84A7-5909103B3D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29" y="1816100"/>
              <a:ext cx="3227010" cy="2778136"/>
            </a:xfrm>
            <a:prstGeom prst="rect">
              <a:avLst/>
            </a:prstGeom>
          </p:spPr>
        </p:pic>
        <p:sp>
          <p:nvSpPr>
            <p:cNvPr id="11" name="TextBox 10">
              <a:extLst>
                <a:ext uri="{FF2B5EF4-FFF2-40B4-BE49-F238E27FC236}">
                  <a16:creationId xmlns:a16="http://schemas.microsoft.com/office/drawing/2014/main" id="{342484F3-CAC2-8D4D-A363-CD2358D9373E}"/>
                </a:ext>
              </a:extLst>
            </p:cNvPr>
            <p:cNvSpPr txBox="1"/>
            <p:nvPr/>
          </p:nvSpPr>
          <p:spPr>
            <a:xfrm>
              <a:off x="4110254" y="4560671"/>
              <a:ext cx="1095173" cy="230832"/>
            </a:xfrm>
            <a:prstGeom prst="rect">
              <a:avLst/>
            </a:prstGeom>
            <a:noFill/>
          </p:spPr>
          <p:txBody>
            <a:bodyPr wrap="none" rtlCol="0">
              <a:spAutoFit/>
            </a:bodyPr>
            <a:lstStyle/>
            <a:p>
              <a:r>
                <a:rPr lang="en-US" sz="900"/>
                <a:t>Spatial dimension</a:t>
              </a:r>
            </a:p>
          </p:txBody>
        </p:sp>
        <p:sp>
          <p:nvSpPr>
            <p:cNvPr id="12" name="TextBox 11">
              <a:extLst>
                <a:ext uri="{FF2B5EF4-FFF2-40B4-BE49-F238E27FC236}">
                  <a16:creationId xmlns:a16="http://schemas.microsoft.com/office/drawing/2014/main" id="{AFC25DA0-1004-0E43-9961-5DF8EE2BBC65}"/>
                </a:ext>
              </a:extLst>
            </p:cNvPr>
            <p:cNvSpPr txBox="1"/>
            <p:nvPr/>
          </p:nvSpPr>
          <p:spPr>
            <a:xfrm>
              <a:off x="401850" y="4560671"/>
              <a:ext cx="1095173" cy="230832"/>
            </a:xfrm>
            <a:prstGeom prst="rect">
              <a:avLst/>
            </a:prstGeom>
            <a:noFill/>
          </p:spPr>
          <p:txBody>
            <a:bodyPr wrap="none" rtlCol="0">
              <a:spAutoFit/>
            </a:bodyPr>
            <a:lstStyle/>
            <a:p>
              <a:r>
                <a:rPr lang="en-US" sz="900" dirty="0"/>
                <a:t>Spatial dimension</a:t>
              </a:r>
            </a:p>
          </p:txBody>
        </p:sp>
        <p:sp>
          <p:nvSpPr>
            <p:cNvPr id="13" name="TextBox 12">
              <a:extLst>
                <a:ext uri="{FF2B5EF4-FFF2-40B4-BE49-F238E27FC236}">
                  <a16:creationId xmlns:a16="http://schemas.microsoft.com/office/drawing/2014/main" id="{463E72F0-40D8-8241-973E-9F3E2B48EFE7}"/>
                </a:ext>
              </a:extLst>
            </p:cNvPr>
            <p:cNvSpPr txBox="1"/>
            <p:nvPr/>
          </p:nvSpPr>
          <p:spPr>
            <a:xfrm>
              <a:off x="7630029" y="4563251"/>
              <a:ext cx="1784077" cy="315025"/>
            </a:xfrm>
            <a:prstGeom prst="rect">
              <a:avLst/>
            </a:prstGeom>
            <a:noFill/>
          </p:spPr>
          <p:txBody>
            <a:bodyPr wrap="square" rtlCol="0">
              <a:spAutoFit/>
            </a:bodyPr>
            <a:lstStyle/>
            <a:p>
              <a:r>
                <a:rPr lang="en-US" sz="900" dirty="0"/>
                <a:t>Spatial dimension</a:t>
              </a:r>
            </a:p>
          </p:txBody>
        </p:sp>
        <p:sp>
          <p:nvSpPr>
            <p:cNvPr id="14" name="TextBox 13">
              <a:extLst>
                <a:ext uri="{FF2B5EF4-FFF2-40B4-BE49-F238E27FC236}">
                  <a16:creationId xmlns:a16="http://schemas.microsoft.com/office/drawing/2014/main" id="{026BAD18-49F7-694C-A252-95F77BB5E097}"/>
                </a:ext>
              </a:extLst>
            </p:cNvPr>
            <p:cNvSpPr txBox="1"/>
            <p:nvPr/>
          </p:nvSpPr>
          <p:spPr>
            <a:xfrm rot="16200000">
              <a:off x="-1178298" y="3134452"/>
              <a:ext cx="1165704" cy="230832"/>
            </a:xfrm>
            <a:prstGeom prst="rect">
              <a:avLst/>
            </a:prstGeom>
            <a:noFill/>
          </p:spPr>
          <p:txBody>
            <a:bodyPr wrap="none" rtlCol="0">
              <a:spAutoFit/>
            </a:bodyPr>
            <a:lstStyle/>
            <a:p>
              <a:r>
                <a:rPr lang="en-US" sz="900"/>
                <a:t>Spectral dimension</a:t>
              </a:r>
              <a:endParaRPr lang="en-US" sz="900" dirty="0"/>
            </a:p>
          </p:txBody>
        </p:sp>
        <p:sp>
          <p:nvSpPr>
            <p:cNvPr id="15" name="TextBox 14">
              <a:extLst>
                <a:ext uri="{FF2B5EF4-FFF2-40B4-BE49-F238E27FC236}">
                  <a16:creationId xmlns:a16="http://schemas.microsoft.com/office/drawing/2014/main" id="{0C276F59-0832-3F48-B5B8-50A46418819C}"/>
                </a:ext>
              </a:extLst>
            </p:cNvPr>
            <p:cNvSpPr txBox="1"/>
            <p:nvPr/>
          </p:nvSpPr>
          <p:spPr>
            <a:xfrm rot="16200000">
              <a:off x="2481350" y="3099457"/>
              <a:ext cx="1165704" cy="230832"/>
            </a:xfrm>
            <a:prstGeom prst="rect">
              <a:avLst/>
            </a:prstGeom>
            <a:noFill/>
          </p:spPr>
          <p:txBody>
            <a:bodyPr wrap="none" rtlCol="0">
              <a:spAutoFit/>
            </a:bodyPr>
            <a:lstStyle/>
            <a:p>
              <a:r>
                <a:rPr lang="en-US" sz="900"/>
                <a:t>Spectral dimension</a:t>
              </a:r>
              <a:endParaRPr lang="en-US" sz="900" dirty="0"/>
            </a:p>
          </p:txBody>
        </p:sp>
        <p:sp>
          <p:nvSpPr>
            <p:cNvPr id="16" name="TextBox 15">
              <a:extLst>
                <a:ext uri="{FF2B5EF4-FFF2-40B4-BE49-F238E27FC236}">
                  <a16:creationId xmlns:a16="http://schemas.microsoft.com/office/drawing/2014/main" id="{51C4C419-65A9-B64D-81FF-69F01268E29F}"/>
                </a:ext>
              </a:extLst>
            </p:cNvPr>
            <p:cNvSpPr txBox="1"/>
            <p:nvPr/>
          </p:nvSpPr>
          <p:spPr>
            <a:xfrm rot="16200000">
              <a:off x="5981780" y="3099457"/>
              <a:ext cx="1165704" cy="230832"/>
            </a:xfrm>
            <a:prstGeom prst="rect">
              <a:avLst/>
            </a:prstGeom>
            <a:noFill/>
          </p:spPr>
          <p:txBody>
            <a:bodyPr wrap="none" rtlCol="0">
              <a:spAutoFit/>
            </a:bodyPr>
            <a:lstStyle/>
            <a:p>
              <a:r>
                <a:rPr lang="en-US" sz="900" dirty="0"/>
                <a:t>Spectral dimension</a:t>
              </a:r>
            </a:p>
          </p:txBody>
        </p:sp>
        <p:sp>
          <p:nvSpPr>
            <p:cNvPr id="17" name="TextBox 16">
              <a:extLst>
                <a:ext uri="{FF2B5EF4-FFF2-40B4-BE49-F238E27FC236}">
                  <a16:creationId xmlns:a16="http://schemas.microsoft.com/office/drawing/2014/main" id="{90EC01BB-746E-3F49-A332-DD28D587ED30}"/>
                </a:ext>
              </a:extLst>
            </p:cNvPr>
            <p:cNvSpPr txBox="1"/>
            <p:nvPr/>
          </p:nvSpPr>
          <p:spPr>
            <a:xfrm>
              <a:off x="-57780" y="1476672"/>
              <a:ext cx="1959191" cy="261609"/>
            </a:xfrm>
            <a:prstGeom prst="rect">
              <a:avLst/>
            </a:prstGeom>
            <a:noFill/>
          </p:spPr>
          <p:txBody>
            <a:bodyPr wrap="none" rtlCol="0">
              <a:spAutoFit/>
            </a:bodyPr>
            <a:lstStyle/>
            <a:p>
              <a:r>
                <a:rPr lang="en-US" sz="1100" dirty="0"/>
                <a:t>Nominal Response Function</a:t>
              </a:r>
            </a:p>
          </p:txBody>
        </p:sp>
        <p:sp>
          <p:nvSpPr>
            <p:cNvPr id="18" name="TextBox 17">
              <a:extLst>
                <a:ext uri="{FF2B5EF4-FFF2-40B4-BE49-F238E27FC236}">
                  <a16:creationId xmlns:a16="http://schemas.microsoft.com/office/drawing/2014/main" id="{F58B8BBB-7BCE-B246-B669-E4560C43B3C0}"/>
                </a:ext>
              </a:extLst>
            </p:cNvPr>
            <p:cNvSpPr txBox="1"/>
            <p:nvPr/>
          </p:nvSpPr>
          <p:spPr>
            <a:xfrm>
              <a:off x="3359989" y="1232894"/>
              <a:ext cx="2809715" cy="588048"/>
            </a:xfrm>
            <a:prstGeom prst="rect">
              <a:avLst/>
            </a:prstGeom>
            <a:noFill/>
          </p:spPr>
          <p:txBody>
            <a:bodyPr wrap="square" rtlCol="0">
              <a:spAutoFit/>
            </a:bodyPr>
            <a:lstStyle/>
            <a:p>
              <a:pPr algn="ctr"/>
              <a:r>
                <a:rPr lang="en-US" sz="1100" dirty="0"/>
                <a:t>In-Flight SRF Estimate via Atmospheric Fitting</a:t>
              </a:r>
            </a:p>
          </p:txBody>
        </p:sp>
        <p:sp>
          <p:nvSpPr>
            <p:cNvPr id="19" name="TextBox 18">
              <a:extLst>
                <a:ext uri="{FF2B5EF4-FFF2-40B4-BE49-F238E27FC236}">
                  <a16:creationId xmlns:a16="http://schemas.microsoft.com/office/drawing/2014/main" id="{9B47E784-BEE3-DC4C-9997-A9E89517F564}"/>
                </a:ext>
              </a:extLst>
            </p:cNvPr>
            <p:cNvSpPr txBox="1"/>
            <p:nvPr/>
          </p:nvSpPr>
          <p:spPr>
            <a:xfrm>
              <a:off x="6806383" y="1232894"/>
              <a:ext cx="2737916" cy="588048"/>
            </a:xfrm>
            <a:prstGeom prst="rect">
              <a:avLst/>
            </a:prstGeom>
            <a:noFill/>
          </p:spPr>
          <p:txBody>
            <a:bodyPr wrap="square" rtlCol="0">
              <a:spAutoFit/>
            </a:bodyPr>
            <a:lstStyle/>
            <a:p>
              <a:pPr algn="ctr"/>
              <a:r>
                <a:rPr lang="en-US" sz="1100" dirty="0"/>
                <a:t>Laboratory Measurement of Subpixel Stimulus</a:t>
              </a:r>
            </a:p>
          </p:txBody>
        </p:sp>
      </p:grpSp>
      <p:grpSp>
        <p:nvGrpSpPr>
          <p:cNvPr id="20" name="Group 19">
            <a:extLst>
              <a:ext uri="{FF2B5EF4-FFF2-40B4-BE49-F238E27FC236}">
                <a16:creationId xmlns:a16="http://schemas.microsoft.com/office/drawing/2014/main" id="{1A23B5F1-7296-9D46-8321-EF2D1AE2E203}"/>
              </a:ext>
            </a:extLst>
          </p:cNvPr>
          <p:cNvGrpSpPr/>
          <p:nvPr/>
        </p:nvGrpSpPr>
        <p:grpSpPr>
          <a:xfrm>
            <a:off x="3559385" y="418329"/>
            <a:ext cx="5099926" cy="2537018"/>
            <a:chOff x="4693561" y="274192"/>
            <a:chExt cx="4306646" cy="2142391"/>
          </a:xfrm>
        </p:grpSpPr>
        <p:pic>
          <p:nvPicPr>
            <p:cNvPr id="21" name="Picture 20">
              <a:extLst>
                <a:ext uri="{FF2B5EF4-FFF2-40B4-BE49-F238E27FC236}">
                  <a16:creationId xmlns:a16="http://schemas.microsoft.com/office/drawing/2014/main" id="{88ABBF2C-1729-ED40-A9BE-29E09A5D31DF}"/>
                </a:ext>
              </a:extLst>
            </p:cNvPr>
            <p:cNvPicPr>
              <a:picLocks noChangeAspect="1"/>
            </p:cNvPicPr>
            <p:nvPr/>
          </p:nvPicPr>
          <p:blipFill rotWithShape="1">
            <a:blip r:embed="rId5">
              <a:extLst>
                <a:ext uri="{28A0092B-C50C-407E-A947-70E740481C1C}">
                  <a14:useLocalDpi xmlns:a14="http://schemas.microsoft.com/office/drawing/2010/main" val="0"/>
                </a:ext>
              </a:extLst>
            </a:blip>
            <a:srcRect l="-739" r="1"/>
            <a:stretch/>
          </p:blipFill>
          <p:spPr>
            <a:xfrm>
              <a:off x="6782418" y="294293"/>
              <a:ext cx="2100846" cy="2068756"/>
            </a:xfrm>
            <a:prstGeom prst="rect">
              <a:avLst/>
            </a:prstGeom>
          </p:spPr>
        </p:pic>
        <p:pic>
          <p:nvPicPr>
            <p:cNvPr id="22" name="Picture 21">
              <a:extLst>
                <a:ext uri="{FF2B5EF4-FFF2-40B4-BE49-F238E27FC236}">
                  <a16:creationId xmlns:a16="http://schemas.microsoft.com/office/drawing/2014/main" id="{EAC7D86C-4D95-824A-BC96-CA8658BF0D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3561" y="274192"/>
              <a:ext cx="2088857" cy="2088857"/>
            </a:xfrm>
            <a:prstGeom prst="rect">
              <a:avLst/>
            </a:prstGeom>
          </p:spPr>
        </p:pic>
        <p:sp>
          <p:nvSpPr>
            <p:cNvPr id="23" name="TextBox 22">
              <a:extLst>
                <a:ext uri="{FF2B5EF4-FFF2-40B4-BE49-F238E27FC236}">
                  <a16:creationId xmlns:a16="http://schemas.microsoft.com/office/drawing/2014/main" id="{52D8E1AA-2DDF-0F49-9145-C9A06D5C2DAA}"/>
                </a:ext>
              </a:extLst>
            </p:cNvPr>
            <p:cNvSpPr txBox="1"/>
            <p:nvPr/>
          </p:nvSpPr>
          <p:spPr>
            <a:xfrm>
              <a:off x="8040971" y="1400920"/>
              <a:ext cx="959236" cy="553998"/>
            </a:xfrm>
            <a:prstGeom prst="rect">
              <a:avLst/>
            </a:prstGeom>
            <a:noFill/>
          </p:spPr>
          <p:txBody>
            <a:bodyPr wrap="square" rtlCol="0">
              <a:spAutoFit/>
            </a:bodyPr>
            <a:lstStyle/>
            <a:p>
              <a:r>
                <a:rPr lang="en-US" sz="1000" b="1" dirty="0">
                  <a:latin typeface="Helvetica" charset="0"/>
                  <a:ea typeface="Helvetica" charset="0"/>
                  <a:cs typeface="Helvetica" charset="0"/>
                </a:rPr>
                <a:t>After SRF Correction</a:t>
              </a:r>
              <a:endParaRPr lang="en-US" sz="1000" dirty="0">
                <a:latin typeface="Helvetica" charset="0"/>
                <a:ea typeface="Helvetica" charset="0"/>
                <a:cs typeface="Helvetica" charset="0"/>
              </a:endParaRPr>
            </a:p>
            <a:p>
              <a:endParaRPr lang="en-US" sz="1000" dirty="0">
                <a:latin typeface="Helvetica" charset="0"/>
                <a:ea typeface="Helvetica" charset="0"/>
                <a:cs typeface="Helvetica" charset="0"/>
              </a:endParaRPr>
            </a:p>
          </p:txBody>
        </p:sp>
        <p:sp>
          <p:nvSpPr>
            <p:cNvPr id="24" name="TextBox 23">
              <a:extLst>
                <a:ext uri="{FF2B5EF4-FFF2-40B4-BE49-F238E27FC236}">
                  <a16:creationId xmlns:a16="http://schemas.microsoft.com/office/drawing/2014/main" id="{A543FD13-5869-FA4D-A904-15E30F00A9AC}"/>
                </a:ext>
              </a:extLst>
            </p:cNvPr>
            <p:cNvSpPr txBox="1"/>
            <p:nvPr/>
          </p:nvSpPr>
          <p:spPr>
            <a:xfrm>
              <a:off x="5721127" y="1400920"/>
              <a:ext cx="990600" cy="1015663"/>
            </a:xfrm>
            <a:prstGeom prst="rect">
              <a:avLst/>
            </a:prstGeom>
            <a:noFill/>
          </p:spPr>
          <p:txBody>
            <a:bodyPr wrap="square" rtlCol="0">
              <a:spAutoFit/>
            </a:bodyPr>
            <a:lstStyle/>
            <a:p>
              <a:r>
                <a:rPr lang="en-US" sz="1000" b="1" dirty="0">
                  <a:latin typeface="Helvetica" charset="0"/>
                  <a:ea typeface="Helvetica" charset="0"/>
                  <a:cs typeface="Helvetica" charset="0"/>
                </a:rPr>
                <a:t>Pressure Altitude Retrieval Before SRF Correction</a:t>
              </a:r>
              <a:endParaRPr lang="en-US" sz="1000" dirty="0">
                <a:latin typeface="Helvetica" charset="0"/>
                <a:ea typeface="Helvetica" charset="0"/>
                <a:cs typeface="Helvetica" charset="0"/>
              </a:endParaRPr>
            </a:p>
            <a:p>
              <a:endParaRPr lang="en-US" sz="1000" dirty="0">
                <a:latin typeface="Helvetica" charset="0"/>
                <a:ea typeface="Helvetica" charset="0"/>
                <a:cs typeface="Helvetica" charset="0"/>
              </a:endParaRPr>
            </a:p>
          </p:txBody>
        </p:sp>
      </p:grpSp>
      <p:sp>
        <p:nvSpPr>
          <p:cNvPr id="25" name="TextBox 24">
            <a:extLst>
              <a:ext uri="{FF2B5EF4-FFF2-40B4-BE49-F238E27FC236}">
                <a16:creationId xmlns:a16="http://schemas.microsoft.com/office/drawing/2014/main" id="{EFB7F315-B187-7849-B390-5912BD908B2D}"/>
              </a:ext>
            </a:extLst>
          </p:cNvPr>
          <p:cNvSpPr txBox="1"/>
          <p:nvPr/>
        </p:nvSpPr>
        <p:spPr>
          <a:xfrm>
            <a:off x="484689" y="1935452"/>
            <a:ext cx="2916089" cy="2031325"/>
          </a:xfrm>
          <a:prstGeom prst="rect">
            <a:avLst/>
          </a:prstGeom>
          <a:noFill/>
        </p:spPr>
        <p:txBody>
          <a:bodyPr wrap="square" rtlCol="0">
            <a:spAutoFit/>
          </a:bodyPr>
          <a:lstStyle/>
          <a:p>
            <a:r>
              <a:rPr lang="en-US" dirty="0"/>
              <a:t>These methods can improve the radiance quality, correcting a bias in surface pressure retrievals (right). [</a:t>
            </a:r>
            <a:r>
              <a:rPr lang="en-US" i="1" dirty="0"/>
              <a:t>Thompson et al., RSE 2018</a:t>
            </a:r>
            <a:r>
              <a:rPr lang="en-US" dirty="0"/>
              <a:t>]</a:t>
            </a:r>
            <a:endParaRPr lang="en-US" i="1" dirty="0"/>
          </a:p>
          <a:p>
            <a:endParaRPr lang="en-US" dirty="0"/>
          </a:p>
        </p:txBody>
      </p:sp>
    </p:spTree>
    <p:extLst>
      <p:ext uri="{BB962C8B-B14F-4D97-AF65-F5344CB8AC3E}">
        <p14:creationId xmlns:p14="http://schemas.microsoft.com/office/powerpoint/2010/main" val="3854488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943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D1E9EE-AF47-674B-AA64-61E7A245536D}"/>
              </a:ext>
            </a:extLst>
          </p:cNvPr>
          <p:cNvSpPr>
            <a:spLocks noGrp="1"/>
          </p:cNvSpPr>
          <p:nvPr>
            <p:ph type="dt" sz="half" idx="2"/>
          </p:nvPr>
        </p:nvSpPr>
        <p:spPr/>
        <p:txBody>
          <a:bodyPr/>
          <a:lstStyle/>
          <a:p>
            <a:fld id="{097E6AA7-8917-B34C-83E1-5B6384AA0940}" type="datetime1">
              <a:rPr lang="en-US" smtClean="0"/>
              <a:t>2/13/20</a:t>
            </a:fld>
            <a:endParaRPr lang="en-US" dirty="0"/>
          </a:p>
        </p:txBody>
      </p:sp>
      <p:sp>
        <p:nvSpPr>
          <p:cNvPr id="3" name="Footer Placeholder 2">
            <a:extLst>
              <a:ext uri="{FF2B5EF4-FFF2-40B4-BE49-F238E27FC236}">
                <a16:creationId xmlns:a16="http://schemas.microsoft.com/office/drawing/2014/main" id="{AEA51D85-A6B0-E442-A2DC-18E6CA38B30A}"/>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18B1ED9F-8DE0-4A47-A075-6E01545D6B37}"/>
              </a:ext>
            </a:extLst>
          </p:cNvPr>
          <p:cNvSpPr>
            <a:spLocks noGrp="1"/>
          </p:cNvSpPr>
          <p:nvPr>
            <p:ph type="sldNum" sz="quarter" idx="4"/>
          </p:nvPr>
        </p:nvSpPr>
        <p:spPr/>
        <p:txBody>
          <a:bodyPr/>
          <a:lstStyle/>
          <a:p>
            <a:fld id="{1BB0B505-5A34-8746-A5A9-793D5E51FFCB}" type="slidenum">
              <a:rPr lang="en-US" smtClean="0"/>
              <a:pPr/>
              <a:t>17</a:t>
            </a:fld>
            <a:endParaRPr lang="en-US" dirty="0"/>
          </a:p>
        </p:txBody>
      </p:sp>
      <p:sp>
        <p:nvSpPr>
          <p:cNvPr id="6" name="Title 5">
            <a:extLst>
              <a:ext uri="{FF2B5EF4-FFF2-40B4-BE49-F238E27FC236}">
                <a16:creationId xmlns:a16="http://schemas.microsoft.com/office/drawing/2014/main" id="{2D50D438-F29D-CF49-8C4C-E24F37500440}"/>
              </a:ext>
            </a:extLst>
          </p:cNvPr>
          <p:cNvSpPr>
            <a:spLocks noGrp="1"/>
          </p:cNvSpPr>
          <p:nvPr>
            <p:ph type="ctrTitle"/>
          </p:nvPr>
        </p:nvSpPr>
        <p:spPr>
          <a:xfrm>
            <a:off x="454025" y="454025"/>
            <a:ext cx="7532383" cy="1866811"/>
          </a:xfrm>
        </p:spPr>
        <p:txBody>
          <a:bodyPr/>
          <a:lstStyle/>
          <a:p>
            <a:r>
              <a:rPr lang="en-US" dirty="0"/>
              <a:t>Exercise 8: Spectral Calibration</a:t>
            </a:r>
          </a:p>
        </p:txBody>
      </p:sp>
      <p:sp>
        <p:nvSpPr>
          <p:cNvPr id="7" name="Title 1">
            <a:extLst>
              <a:ext uri="{FF2B5EF4-FFF2-40B4-BE49-F238E27FC236}">
                <a16:creationId xmlns:a16="http://schemas.microsoft.com/office/drawing/2014/main" id="{C91F92C6-C436-D447-9FA2-FD998264DE33}"/>
              </a:ext>
            </a:extLst>
          </p:cNvPr>
          <p:cNvSpPr txBox="1">
            <a:spLocks/>
          </p:cNvSpPr>
          <p:nvPr/>
        </p:nvSpPr>
        <p:spPr>
          <a:xfrm>
            <a:off x="454026" y="1248187"/>
            <a:ext cx="5065828" cy="436031"/>
          </a:xfrm>
          <a:prstGeom prst="rect">
            <a:avLst/>
          </a:prstGeom>
        </p:spPr>
        <p:txBody>
          <a:bodyPr anchor="t">
            <a:noAutofit/>
          </a:bodyPr>
          <a:lstStyle>
            <a:lvl1pPr algn="l" defTabSz="457200" rtl="0" eaLnBrk="1" latinLnBrk="0" hangingPunct="1">
              <a:spcBef>
                <a:spcPct val="0"/>
              </a:spcBef>
              <a:buNone/>
              <a:defRPr sz="2800" b="1" i="0" kern="1200" cap="none">
                <a:solidFill>
                  <a:srgbClr val="000000"/>
                </a:solidFill>
                <a:latin typeface="Arial"/>
                <a:ea typeface="+mj-ea"/>
                <a:cs typeface="Arial"/>
              </a:defRPr>
            </a:lvl1pPr>
          </a:lstStyle>
          <a:p>
            <a:endParaRPr lang="en-US" i="1" dirty="0"/>
          </a:p>
        </p:txBody>
      </p:sp>
      <p:sp>
        <p:nvSpPr>
          <p:cNvPr id="27" name="TextBox 26">
            <a:extLst>
              <a:ext uri="{FF2B5EF4-FFF2-40B4-BE49-F238E27FC236}">
                <a16:creationId xmlns:a16="http://schemas.microsoft.com/office/drawing/2014/main" id="{533B3C24-E1E7-1048-891A-F0AB1E03D196}"/>
              </a:ext>
            </a:extLst>
          </p:cNvPr>
          <p:cNvSpPr txBox="1"/>
          <p:nvPr/>
        </p:nvSpPr>
        <p:spPr>
          <a:xfrm>
            <a:off x="454026" y="966959"/>
            <a:ext cx="4790477" cy="5909310"/>
          </a:xfrm>
          <a:prstGeom prst="rect">
            <a:avLst/>
          </a:prstGeom>
          <a:noFill/>
        </p:spPr>
        <p:txBody>
          <a:bodyPr wrap="square" rtlCol="0">
            <a:spAutoFit/>
          </a:bodyPr>
          <a:lstStyle/>
          <a:p>
            <a:r>
              <a:rPr lang="en-US" b="1" dirty="0"/>
              <a:t>Objective</a:t>
            </a:r>
            <a:r>
              <a:rPr lang="en-US" dirty="0"/>
              <a:t>: Use the atmosphere as a calibration object.  Fit a modeled transmission spectrum to TOA observations.</a:t>
            </a:r>
          </a:p>
          <a:p>
            <a:endParaRPr lang="en-US" dirty="0"/>
          </a:p>
          <a:p>
            <a:r>
              <a:rPr lang="en-US" dirty="0"/>
              <a:t>Files include two examples of TOA reflectances acquired by the AVIRIS-NG instrument onboard a b-200 aircraft over </a:t>
            </a:r>
            <a:r>
              <a:rPr lang="en-US" dirty="0" err="1"/>
              <a:t>Ivanplah</a:t>
            </a:r>
            <a:r>
              <a:rPr lang="en-US" dirty="0"/>
              <a:t> playa.  The exercise notebook contains fitting routines, and a transmission spectrum for appropriate observing geometry and water vapor loadings.  </a:t>
            </a:r>
          </a:p>
          <a:p>
            <a:endParaRPr lang="en-US" dirty="0"/>
          </a:p>
          <a:p>
            <a:r>
              <a:rPr lang="en-US" dirty="0"/>
              <a:t>Pick an atmospheric feature, and eyeball an initial calibration.  Start with a spectral response function that is 5-6 nm Full Width at Half Maximum.  Then, fit wavelength shifts to fine tune your initial guess. Is there a way of quantifying how accurate this method can be?</a:t>
            </a:r>
          </a:p>
          <a:p>
            <a:endParaRPr lang="en-US" dirty="0"/>
          </a:p>
          <a:p>
            <a:endParaRPr lang="en-US" dirty="0"/>
          </a:p>
        </p:txBody>
      </p:sp>
      <p:sp>
        <p:nvSpPr>
          <p:cNvPr id="9" name="TextBox 8">
            <a:extLst>
              <a:ext uri="{FF2B5EF4-FFF2-40B4-BE49-F238E27FC236}">
                <a16:creationId xmlns:a16="http://schemas.microsoft.com/office/drawing/2014/main" id="{728E09D3-B36A-C944-AC4F-CA1DB48CBF59}"/>
              </a:ext>
            </a:extLst>
          </p:cNvPr>
          <p:cNvSpPr txBox="1"/>
          <p:nvPr/>
        </p:nvSpPr>
        <p:spPr>
          <a:xfrm>
            <a:off x="-602166" y="2653990"/>
            <a:ext cx="184731" cy="369332"/>
          </a:xfrm>
          <a:prstGeom prst="rect">
            <a:avLst/>
          </a:prstGeom>
          <a:noFill/>
        </p:spPr>
        <p:txBody>
          <a:bodyPr wrap="none" rtlCol="0">
            <a:spAutoFit/>
          </a:bodyPr>
          <a:lstStyle/>
          <a:p>
            <a:endParaRPr lang="en-US"/>
          </a:p>
        </p:txBody>
      </p:sp>
      <p:pic>
        <p:nvPicPr>
          <p:cNvPr id="8" name="Picture 7">
            <a:extLst>
              <a:ext uri="{FF2B5EF4-FFF2-40B4-BE49-F238E27FC236}">
                <a16:creationId xmlns:a16="http://schemas.microsoft.com/office/drawing/2014/main" id="{F5831256-8E9E-C740-9F31-FC975708B67B}"/>
              </a:ext>
            </a:extLst>
          </p:cNvPr>
          <p:cNvPicPr>
            <a:picLocks noChangeAspect="1"/>
          </p:cNvPicPr>
          <p:nvPr/>
        </p:nvPicPr>
        <p:blipFill>
          <a:blip r:embed="rId2"/>
          <a:stretch>
            <a:fillRect/>
          </a:stretch>
        </p:blipFill>
        <p:spPr>
          <a:xfrm>
            <a:off x="5529553" y="1152100"/>
            <a:ext cx="2658751" cy="1871222"/>
          </a:xfrm>
          <a:prstGeom prst="rect">
            <a:avLst/>
          </a:prstGeom>
        </p:spPr>
      </p:pic>
      <p:pic>
        <p:nvPicPr>
          <p:cNvPr id="11" name="Picture 10">
            <a:extLst>
              <a:ext uri="{FF2B5EF4-FFF2-40B4-BE49-F238E27FC236}">
                <a16:creationId xmlns:a16="http://schemas.microsoft.com/office/drawing/2014/main" id="{0243059E-2CBB-8E4B-9C33-A2D86FF06F81}"/>
              </a:ext>
            </a:extLst>
          </p:cNvPr>
          <p:cNvPicPr>
            <a:picLocks noChangeAspect="1"/>
          </p:cNvPicPr>
          <p:nvPr/>
        </p:nvPicPr>
        <p:blipFill rotWithShape="1">
          <a:blip r:embed="rId3"/>
          <a:srcRect l="496" r="6084"/>
          <a:stretch/>
        </p:blipFill>
        <p:spPr>
          <a:xfrm>
            <a:off x="5980517" y="3260470"/>
            <a:ext cx="2072341" cy="2957756"/>
          </a:xfrm>
          <a:prstGeom prst="rect">
            <a:avLst/>
          </a:prstGeom>
        </p:spPr>
      </p:pic>
    </p:spTree>
    <p:extLst>
      <p:ext uri="{BB962C8B-B14F-4D97-AF65-F5344CB8AC3E}">
        <p14:creationId xmlns:p14="http://schemas.microsoft.com/office/powerpoint/2010/main" val="2339910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2010_0210_alt-v1rgb.png"/>
          <p:cNvPicPr>
            <a:picLocks noChangeAspect="1"/>
          </p:cNvPicPr>
          <p:nvPr/>
        </p:nvPicPr>
        <p:blipFill rotWithShape="1">
          <a:blip r:embed="rId2">
            <a:extLst>
              <a:ext uri="{28A0092B-C50C-407E-A947-70E740481C1C}">
                <a14:useLocalDpi xmlns:a14="http://schemas.microsoft.com/office/drawing/2010/main" val="0"/>
              </a:ext>
            </a:extLst>
          </a:blip>
          <a:srcRect t="41030" b="4746"/>
          <a:stretch/>
        </p:blipFill>
        <p:spPr>
          <a:xfrm>
            <a:off x="-12094" y="0"/>
            <a:ext cx="9188970" cy="4559905"/>
          </a:xfrm>
          <a:prstGeom prst="rect">
            <a:avLst/>
          </a:prstGeom>
        </p:spPr>
      </p:pic>
      <p:sp>
        <p:nvSpPr>
          <p:cNvPr id="7" name="TextBox 6">
            <a:extLst>
              <a:ext uri="{FF2B5EF4-FFF2-40B4-BE49-F238E27FC236}">
                <a16:creationId xmlns:a16="http://schemas.microsoft.com/office/drawing/2014/main" id="{70C14E33-1488-4349-BF23-1A15F465D0EA}"/>
              </a:ext>
            </a:extLst>
          </p:cNvPr>
          <p:cNvSpPr txBox="1"/>
          <p:nvPr/>
        </p:nvSpPr>
        <p:spPr>
          <a:xfrm>
            <a:off x="234176" y="4672360"/>
            <a:ext cx="8742556" cy="1508105"/>
          </a:xfrm>
          <a:prstGeom prst="rect">
            <a:avLst/>
          </a:prstGeom>
          <a:noFill/>
        </p:spPr>
        <p:txBody>
          <a:bodyPr wrap="square" rtlCol="0">
            <a:spAutoFit/>
          </a:bodyPr>
          <a:lstStyle/>
          <a:p>
            <a:r>
              <a:rPr lang="en-US" sz="2800" b="1" dirty="0"/>
              <a:t>Goals for this module</a:t>
            </a:r>
            <a:endParaRPr lang="en-US" sz="1000" b="1" dirty="0"/>
          </a:p>
          <a:p>
            <a:endParaRPr lang="en-US" sz="1000" dirty="0"/>
          </a:p>
          <a:p>
            <a:r>
              <a:rPr lang="en-US"/>
              <a:t>Describe </a:t>
            </a:r>
            <a:r>
              <a:rPr lang="en-US" dirty="0"/>
              <a:t>common distortions caused by physical misalignments in spectrometers</a:t>
            </a:r>
          </a:p>
          <a:p>
            <a:r>
              <a:rPr lang="en-US" dirty="0"/>
              <a:t>Recognize, characterize and correct spectral calibration error in flight data</a:t>
            </a:r>
          </a:p>
          <a:p>
            <a:endParaRPr lang="en-US" dirty="0"/>
          </a:p>
        </p:txBody>
      </p:sp>
    </p:spTree>
    <p:extLst>
      <p:ext uri="{BB962C8B-B14F-4D97-AF65-F5344CB8AC3E}">
        <p14:creationId xmlns:p14="http://schemas.microsoft.com/office/powerpoint/2010/main" val="3751865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3</a:t>
            </a:fld>
            <a:endParaRPr lang="en-US" dirty="0"/>
          </a:p>
        </p:txBody>
      </p:sp>
      <p:sp>
        <p:nvSpPr>
          <p:cNvPr id="5" name="Title 4"/>
          <p:cNvSpPr>
            <a:spLocks noGrp="1"/>
          </p:cNvSpPr>
          <p:nvPr>
            <p:ph type="ctrTitle"/>
          </p:nvPr>
        </p:nvSpPr>
        <p:spPr/>
        <p:txBody>
          <a:bodyPr/>
          <a:lstStyle/>
          <a:p>
            <a:r>
              <a:rPr lang="en-US" dirty="0"/>
              <a:t>Conventions</a:t>
            </a:r>
          </a:p>
        </p:txBody>
      </p:sp>
      <p:grpSp>
        <p:nvGrpSpPr>
          <p:cNvPr id="7" name="Group 6">
            <a:extLst>
              <a:ext uri="{FF2B5EF4-FFF2-40B4-BE49-F238E27FC236}">
                <a16:creationId xmlns:a16="http://schemas.microsoft.com/office/drawing/2014/main" id="{8ED760EC-CF96-384B-8109-A893BA21EC47}"/>
              </a:ext>
            </a:extLst>
          </p:cNvPr>
          <p:cNvGrpSpPr/>
          <p:nvPr/>
        </p:nvGrpSpPr>
        <p:grpSpPr>
          <a:xfrm>
            <a:off x="554477" y="3712157"/>
            <a:ext cx="3674346" cy="2706876"/>
            <a:chOff x="749501" y="1583315"/>
            <a:chExt cx="4715254" cy="347371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875" y="1692755"/>
              <a:ext cx="4185518" cy="2938851"/>
            </a:xfrm>
            <a:prstGeom prst="rect">
              <a:avLst/>
            </a:prstGeom>
          </p:spPr>
        </p:pic>
        <p:grpSp>
          <p:nvGrpSpPr>
            <p:cNvPr id="6" name="Group 5">
              <a:extLst>
                <a:ext uri="{FF2B5EF4-FFF2-40B4-BE49-F238E27FC236}">
                  <a16:creationId xmlns:a16="http://schemas.microsoft.com/office/drawing/2014/main" id="{1E3157B7-C0F6-FB42-A0E1-449C81A57C0E}"/>
                </a:ext>
              </a:extLst>
            </p:cNvPr>
            <p:cNvGrpSpPr/>
            <p:nvPr/>
          </p:nvGrpSpPr>
          <p:grpSpPr>
            <a:xfrm>
              <a:off x="749501" y="1583315"/>
              <a:ext cx="4715254" cy="3473710"/>
              <a:chOff x="749501" y="1583315"/>
              <a:chExt cx="4715254" cy="3473710"/>
            </a:xfrm>
          </p:grpSpPr>
          <p:sp>
            <p:nvSpPr>
              <p:cNvPr id="9" name="TextBox 8"/>
              <p:cNvSpPr txBox="1"/>
              <p:nvPr/>
            </p:nvSpPr>
            <p:spPr>
              <a:xfrm>
                <a:off x="1757418" y="4631607"/>
                <a:ext cx="3707337" cy="425418"/>
              </a:xfrm>
              <a:prstGeom prst="rect">
                <a:avLst/>
              </a:prstGeom>
              <a:noFill/>
            </p:spPr>
            <p:txBody>
              <a:bodyPr wrap="none" rtlCol="0">
                <a:spAutoFit/>
              </a:bodyPr>
              <a:lstStyle/>
              <a:p>
                <a:r>
                  <a:rPr lang="en-US" sz="1400" dirty="0"/>
                  <a:t>Samples </a:t>
                </a:r>
                <a:r>
                  <a:rPr lang="en-US" sz="1400"/>
                  <a:t>(cross-track locations)</a:t>
                </a:r>
              </a:p>
            </p:txBody>
          </p:sp>
          <p:sp>
            <p:nvSpPr>
              <p:cNvPr id="10" name="TextBox 9"/>
              <p:cNvSpPr txBox="1"/>
              <p:nvPr/>
            </p:nvSpPr>
            <p:spPr>
              <a:xfrm rot="16200000">
                <a:off x="-554670" y="2887486"/>
                <a:ext cx="3033760" cy="425418"/>
              </a:xfrm>
              <a:prstGeom prst="rect">
                <a:avLst/>
              </a:prstGeom>
              <a:noFill/>
            </p:spPr>
            <p:txBody>
              <a:bodyPr wrap="none" rtlCol="0">
                <a:spAutoFit/>
              </a:bodyPr>
              <a:lstStyle/>
              <a:p>
                <a:r>
                  <a:rPr lang="en-US" sz="1400" dirty="0"/>
                  <a:t>Rows (</a:t>
                </a:r>
                <a:r>
                  <a:rPr lang="en-US" sz="1400"/>
                  <a:t>spectral channels)</a:t>
                </a:r>
              </a:p>
            </p:txBody>
          </p:sp>
        </p:grpSp>
      </p:grpSp>
      <p:grpSp>
        <p:nvGrpSpPr>
          <p:cNvPr id="12" name="Group 11"/>
          <p:cNvGrpSpPr/>
          <p:nvPr/>
        </p:nvGrpSpPr>
        <p:grpSpPr>
          <a:xfrm>
            <a:off x="4076715" y="2670856"/>
            <a:ext cx="5035761" cy="3918689"/>
            <a:chOff x="4138" y="1609261"/>
            <a:chExt cx="6253482" cy="4866286"/>
          </a:xfrm>
        </p:grpSpPr>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22867">
              <a:off x="4138" y="4467655"/>
              <a:ext cx="6253482" cy="2007892"/>
            </a:xfrm>
            <a:prstGeom prst="rect">
              <a:avLst/>
            </a:prstGeom>
          </p:spPr>
        </p:pic>
        <p:sp>
          <p:nvSpPr>
            <p:cNvPr id="14" name="Right Arrow 15"/>
            <p:cNvSpPr/>
            <p:nvPr/>
          </p:nvSpPr>
          <p:spPr>
            <a:xfrm rot="284052">
              <a:off x="2528518" y="5014770"/>
              <a:ext cx="1987557" cy="785795"/>
            </a:xfrm>
            <a:custGeom>
              <a:avLst/>
              <a:gdLst>
                <a:gd name="connsiteX0" fmla="*/ 0 w 1521681"/>
                <a:gd name="connsiteY0" fmla="*/ 188433 h 753730"/>
                <a:gd name="connsiteX1" fmla="*/ 1144816 w 1521681"/>
                <a:gd name="connsiteY1" fmla="*/ 188433 h 753730"/>
                <a:gd name="connsiteX2" fmla="*/ 1144816 w 1521681"/>
                <a:gd name="connsiteY2" fmla="*/ 0 h 753730"/>
                <a:gd name="connsiteX3" fmla="*/ 1521681 w 1521681"/>
                <a:gd name="connsiteY3" fmla="*/ 376865 h 753730"/>
                <a:gd name="connsiteX4" fmla="*/ 1144816 w 1521681"/>
                <a:gd name="connsiteY4" fmla="*/ 753730 h 753730"/>
                <a:gd name="connsiteX5" fmla="*/ 1144816 w 1521681"/>
                <a:gd name="connsiteY5" fmla="*/ 565298 h 753730"/>
                <a:gd name="connsiteX6" fmla="*/ 0 w 1521681"/>
                <a:gd name="connsiteY6" fmla="*/ 565298 h 753730"/>
                <a:gd name="connsiteX7" fmla="*/ 0 w 1521681"/>
                <a:gd name="connsiteY7" fmla="*/ 188433 h 753730"/>
                <a:gd name="connsiteX0" fmla="*/ 291965 w 1521681"/>
                <a:gd name="connsiteY0" fmla="*/ 155052 h 753730"/>
                <a:gd name="connsiteX1" fmla="*/ 1144816 w 1521681"/>
                <a:gd name="connsiteY1" fmla="*/ 188433 h 753730"/>
                <a:gd name="connsiteX2" fmla="*/ 1144816 w 1521681"/>
                <a:gd name="connsiteY2" fmla="*/ 0 h 753730"/>
                <a:gd name="connsiteX3" fmla="*/ 1521681 w 1521681"/>
                <a:gd name="connsiteY3" fmla="*/ 376865 h 753730"/>
                <a:gd name="connsiteX4" fmla="*/ 1144816 w 1521681"/>
                <a:gd name="connsiteY4" fmla="*/ 753730 h 753730"/>
                <a:gd name="connsiteX5" fmla="*/ 1144816 w 1521681"/>
                <a:gd name="connsiteY5" fmla="*/ 565298 h 753730"/>
                <a:gd name="connsiteX6" fmla="*/ 0 w 1521681"/>
                <a:gd name="connsiteY6" fmla="*/ 565298 h 753730"/>
                <a:gd name="connsiteX7" fmla="*/ 291965 w 1521681"/>
                <a:gd name="connsiteY7" fmla="*/ 155052 h 753730"/>
                <a:gd name="connsiteX0" fmla="*/ 462380 w 1692096"/>
                <a:gd name="connsiteY0" fmla="*/ 155052 h 753730"/>
                <a:gd name="connsiteX1" fmla="*/ 1315231 w 1692096"/>
                <a:gd name="connsiteY1" fmla="*/ 188433 h 753730"/>
                <a:gd name="connsiteX2" fmla="*/ 1315231 w 1692096"/>
                <a:gd name="connsiteY2" fmla="*/ 0 h 753730"/>
                <a:gd name="connsiteX3" fmla="*/ 1692096 w 1692096"/>
                <a:gd name="connsiteY3" fmla="*/ 376865 h 753730"/>
                <a:gd name="connsiteX4" fmla="*/ 1315231 w 1692096"/>
                <a:gd name="connsiteY4" fmla="*/ 753730 h 753730"/>
                <a:gd name="connsiteX5" fmla="*/ 1315231 w 1692096"/>
                <a:gd name="connsiteY5" fmla="*/ 565298 h 753730"/>
                <a:gd name="connsiteX6" fmla="*/ 0 w 1692096"/>
                <a:gd name="connsiteY6" fmla="*/ 553087 h 753730"/>
                <a:gd name="connsiteX7" fmla="*/ 462380 w 1692096"/>
                <a:gd name="connsiteY7" fmla="*/ 155052 h 753730"/>
                <a:gd name="connsiteX0" fmla="*/ 462380 w 1692096"/>
                <a:gd name="connsiteY0" fmla="*/ 155052 h 769228"/>
                <a:gd name="connsiteX1" fmla="*/ 1315231 w 1692096"/>
                <a:gd name="connsiteY1" fmla="*/ 188433 h 769228"/>
                <a:gd name="connsiteX2" fmla="*/ 1315231 w 1692096"/>
                <a:gd name="connsiteY2" fmla="*/ 0 h 769228"/>
                <a:gd name="connsiteX3" fmla="*/ 1692096 w 1692096"/>
                <a:gd name="connsiteY3" fmla="*/ 376865 h 769228"/>
                <a:gd name="connsiteX4" fmla="*/ 1179676 w 1692096"/>
                <a:gd name="connsiteY4" fmla="*/ 769228 h 769228"/>
                <a:gd name="connsiteX5" fmla="*/ 1315231 w 1692096"/>
                <a:gd name="connsiteY5" fmla="*/ 565298 h 769228"/>
                <a:gd name="connsiteX6" fmla="*/ 0 w 1692096"/>
                <a:gd name="connsiteY6" fmla="*/ 553087 h 769228"/>
                <a:gd name="connsiteX7" fmla="*/ 462380 w 1692096"/>
                <a:gd name="connsiteY7" fmla="*/ 155052 h 769228"/>
                <a:gd name="connsiteX0" fmla="*/ 462380 w 1692096"/>
                <a:gd name="connsiteY0" fmla="*/ 123780 h 737956"/>
                <a:gd name="connsiteX1" fmla="*/ 1315231 w 1692096"/>
                <a:gd name="connsiteY1" fmla="*/ 157161 h 737956"/>
                <a:gd name="connsiteX2" fmla="*/ 1688534 w 1692096"/>
                <a:gd name="connsiteY2" fmla="*/ 0 h 737956"/>
                <a:gd name="connsiteX3" fmla="*/ 1692096 w 1692096"/>
                <a:gd name="connsiteY3" fmla="*/ 345593 h 737956"/>
                <a:gd name="connsiteX4" fmla="*/ 1179676 w 1692096"/>
                <a:gd name="connsiteY4" fmla="*/ 737956 h 737956"/>
                <a:gd name="connsiteX5" fmla="*/ 1315231 w 1692096"/>
                <a:gd name="connsiteY5" fmla="*/ 534026 h 737956"/>
                <a:gd name="connsiteX6" fmla="*/ 0 w 1692096"/>
                <a:gd name="connsiteY6" fmla="*/ 521815 h 737956"/>
                <a:gd name="connsiteX7" fmla="*/ 462380 w 1692096"/>
                <a:gd name="connsiteY7" fmla="*/ 123780 h 737956"/>
                <a:gd name="connsiteX0" fmla="*/ 462380 w 1692096"/>
                <a:gd name="connsiteY0" fmla="*/ 123780 h 737956"/>
                <a:gd name="connsiteX1" fmla="*/ 1580683 w 1692096"/>
                <a:gd name="connsiteY1" fmla="*/ 169070 h 737956"/>
                <a:gd name="connsiteX2" fmla="*/ 1688534 w 1692096"/>
                <a:gd name="connsiteY2" fmla="*/ 0 h 737956"/>
                <a:gd name="connsiteX3" fmla="*/ 1692096 w 1692096"/>
                <a:gd name="connsiteY3" fmla="*/ 345593 h 737956"/>
                <a:gd name="connsiteX4" fmla="*/ 1179676 w 1692096"/>
                <a:gd name="connsiteY4" fmla="*/ 737956 h 737956"/>
                <a:gd name="connsiteX5" fmla="*/ 1315231 w 1692096"/>
                <a:gd name="connsiteY5" fmla="*/ 534026 h 737956"/>
                <a:gd name="connsiteX6" fmla="*/ 0 w 1692096"/>
                <a:gd name="connsiteY6" fmla="*/ 521815 h 737956"/>
                <a:gd name="connsiteX7" fmla="*/ 462380 w 1692096"/>
                <a:gd name="connsiteY7" fmla="*/ 123780 h 737956"/>
                <a:gd name="connsiteX0" fmla="*/ 462380 w 1968280"/>
                <a:gd name="connsiteY0" fmla="*/ 123780 h 737956"/>
                <a:gd name="connsiteX1" fmla="*/ 1580683 w 1968280"/>
                <a:gd name="connsiteY1" fmla="*/ 169070 h 737956"/>
                <a:gd name="connsiteX2" fmla="*/ 1688534 w 1968280"/>
                <a:gd name="connsiteY2" fmla="*/ 0 h 737956"/>
                <a:gd name="connsiteX3" fmla="*/ 1968280 w 1968280"/>
                <a:gd name="connsiteY3" fmla="*/ 451357 h 737956"/>
                <a:gd name="connsiteX4" fmla="*/ 1179676 w 1968280"/>
                <a:gd name="connsiteY4" fmla="*/ 737956 h 737956"/>
                <a:gd name="connsiteX5" fmla="*/ 1315231 w 1968280"/>
                <a:gd name="connsiteY5" fmla="*/ 534026 h 737956"/>
                <a:gd name="connsiteX6" fmla="*/ 0 w 1968280"/>
                <a:gd name="connsiteY6" fmla="*/ 521815 h 737956"/>
                <a:gd name="connsiteX7" fmla="*/ 462380 w 1968280"/>
                <a:gd name="connsiteY7" fmla="*/ 123780 h 737956"/>
                <a:gd name="connsiteX0" fmla="*/ 462380 w 2053779"/>
                <a:gd name="connsiteY0" fmla="*/ 123780 h 737956"/>
                <a:gd name="connsiteX1" fmla="*/ 1580683 w 2053779"/>
                <a:gd name="connsiteY1" fmla="*/ 169070 h 737956"/>
                <a:gd name="connsiteX2" fmla="*/ 1688534 w 2053779"/>
                <a:gd name="connsiteY2" fmla="*/ 0 h 737956"/>
                <a:gd name="connsiteX3" fmla="*/ 2053779 w 2053779"/>
                <a:gd name="connsiteY3" fmla="*/ 367629 h 737956"/>
                <a:gd name="connsiteX4" fmla="*/ 1179676 w 2053779"/>
                <a:gd name="connsiteY4" fmla="*/ 737956 h 737956"/>
                <a:gd name="connsiteX5" fmla="*/ 1315231 w 2053779"/>
                <a:gd name="connsiteY5" fmla="*/ 534026 h 737956"/>
                <a:gd name="connsiteX6" fmla="*/ 0 w 2053779"/>
                <a:gd name="connsiteY6" fmla="*/ 521815 h 737956"/>
                <a:gd name="connsiteX7" fmla="*/ 462380 w 2053779"/>
                <a:gd name="connsiteY7" fmla="*/ 123780 h 737956"/>
                <a:gd name="connsiteX0" fmla="*/ 462380 w 2053779"/>
                <a:gd name="connsiteY0" fmla="*/ 123780 h 737956"/>
                <a:gd name="connsiteX1" fmla="*/ 1580683 w 2053779"/>
                <a:gd name="connsiteY1" fmla="*/ 169070 h 737956"/>
                <a:gd name="connsiteX2" fmla="*/ 1688534 w 2053779"/>
                <a:gd name="connsiteY2" fmla="*/ 0 h 737956"/>
                <a:gd name="connsiteX3" fmla="*/ 2053779 w 2053779"/>
                <a:gd name="connsiteY3" fmla="*/ 367629 h 737956"/>
                <a:gd name="connsiteX4" fmla="*/ 1179676 w 2053779"/>
                <a:gd name="connsiteY4" fmla="*/ 737956 h 737956"/>
                <a:gd name="connsiteX5" fmla="*/ 1315231 w 2053779"/>
                <a:gd name="connsiteY5" fmla="*/ 534026 h 737956"/>
                <a:gd name="connsiteX6" fmla="*/ 0 w 2053779"/>
                <a:gd name="connsiteY6" fmla="*/ 521815 h 737956"/>
                <a:gd name="connsiteX7" fmla="*/ 462380 w 2053779"/>
                <a:gd name="connsiteY7" fmla="*/ 123780 h 737956"/>
                <a:gd name="connsiteX0" fmla="*/ 462380 w 2053779"/>
                <a:gd name="connsiteY0" fmla="*/ 123780 h 737956"/>
                <a:gd name="connsiteX1" fmla="*/ 1580683 w 2053779"/>
                <a:gd name="connsiteY1" fmla="*/ 169070 h 737956"/>
                <a:gd name="connsiteX2" fmla="*/ 1688534 w 2053779"/>
                <a:gd name="connsiteY2" fmla="*/ 0 h 737956"/>
                <a:gd name="connsiteX3" fmla="*/ 2053779 w 2053779"/>
                <a:gd name="connsiteY3" fmla="*/ 367629 h 737956"/>
                <a:gd name="connsiteX4" fmla="*/ 1179676 w 2053779"/>
                <a:gd name="connsiteY4" fmla="*/ 737956 h 737956"/>
                <a:gd name="connsiteX5" fmla="*/ 1315231 w 2053779"/>
                <a:gd name="connsiteY5" fmla="*/ 534026 h 737956"/>
                <a:gd name="connsiteX6" fmla="*/ 0 w 2053779"/>
                <a:gd name="connsiteY6" fmla="*/ 521815 h 737956"/>
                <a:gd name="connsiteX7" fmla="*/ 462380 w 2053779"/>
                <a:gd name="connsiteY7" fmla="*/ 123780 h 737956"/>
                <a:gd name="connsiteX0" fmla="*/ 566974 w 2158373"/>
                <a:gd name="connsiteY0" fmla="*/ 123780 h 737956"/>
                <a:gd name="connsiteX1" fmla="*/ 1685277 w 2158373"/>
                <a:gd name="connsiteY1" fmla="*/ 169070 h 737956"/>
                <a:gd name="connsiteX2" fmla="*/ 1793128 w 2158373"/>
                <a:gd name="connsiteY2" fmla="*/ 0 h 737956"/>
                <a:gd name="connsiteX3" fmla="*/ 2158373 w 2158373"/>
                <a:gd name="connsiteY3" fmla="*/ 367629 h 737956"/>
                <a:gd name="connsiteX4" fmla="*/ 1284270 w 2158373"/>
                <a:gd name="connsiteY4" fmla="*/ 737956 h 737956"/>
                <a:gd name="connsiteX5" fmla="*/ 1419825 w 2158373"/>
                <a:gd name="connsiteY5" fmla="*/ 534026 h 737956"/>
                <a:gd name="connsiteX6" fmla="*/ 0 w 2158373"/>
                <a:gd name="connsiteY6" fmla="*/ 530477 h 737956"/>
                <a:gd name="connsiteX7" fmla="*/ 566974 w 2158373"/>
                <a:gd name="connsiteY7" fmla="*/ 123780 h 737956"/>
                <a:gd name="connsiteX0" fmla="*/ 566974 w 2158373"/>
                <a:gd name="connsiteY0" fmla="*/ 129844 h 744020"/>
                <a:gd name="connsiteX1" fmla="*/ 1685277 w 2158373"/>
                <a:gd name="connsiteY1" fmla="*/ 175134 h 744020"/>
                <a:gd name="connsiteX2" fmla="*/ 1866344 w 2158373"/>
                <a:gd name="connsiteY2" fmla="*/ 0 h 744020"/>
                <a:gd name="connsiteX3" fmla="*/ 2158373 w 2158373"/>
                <a:gd name="connsiteY3" fmla="*/ 373693 h 744020"/>
                <a:gd name="connsiteX4" fmla="*/ 1284270 w 2158373"/>
                <a:gd name="connsiteY4" fmla="*/ 744020 h 744020"/>
                <a:gd name="connsiteX5" fmla="*/ 1419825 w 2158373"/>
                <a:gd name="connsiteY5" fmla="*/ 540090 h 744020"/>
                <a:gd name="connsiteX6" fmla="*/ 0 w 2158373"/>
                <a:gd name="connsiteY6" fmla="*/ 536541 h 744020"/>
                <a:gd name="connsiteX7" fmla="*/ 566974 w 2158373"/>
                <a:gd name="connsiteY7" fmla="*/ 129844 h 744020"/>
                <a:gd name="connsiteX0" fmla="*/ 566974 w 2158373"/>
                <a:gd name="connsiteY0" fmla="*/ 135107 h 749283"/>
                <a:gd name="connsiteX1" fmla="*/ 1685277 w 2158373"/>
                <a:gd name="connsiteY1" fmla="*/ 180397 h 749283"/>
                <a:gd name="connsiteX2" fmla="*/ 1802722 w 2158373"/>
                <a:gd name="connsiteY2" fmla="*/ 0 h 749283"/>
                <a:gd name="connsiteX3" fmla="*/ 2158373 w 2158373"/>
                <a:gd name="connsiteY3" fmla="*/ 378956 h 749283"/>
                <a:gd name="connsiteX4" fmla="*/ 1284270 w 2158373"/>
                <a:gd name="connsiteY4" fmla="*/ 749283 h 749283"/>
                <a:gd name="connsiteX5" fmla="*/ 1419825 w 2158373"/>
                <a:gd name="connsiteY5" fmla="*/ 545353 h 749283"/>
                <a:gd name="connsiteX6" fmla="*/ 0 w 2158373"/>
                <a:gd name="connsiteY6" fmla="*/ 541804 h 749283"/>
                <a:gd name="connsiteX7" fmla="*/ 566974 w 2158373"/>
                <a:gd name="connsiteY7" fmla="*/ 135107 h 749283"/>
                <a:gd name="connsiteX0" fmla="*/ 566974 w 2158373"/>
                <a:gd name="connsiteY0" fmla="*/ 135107 h 757078"/>
                <a:gd name="connsiteX1" fmla="*/ 1685277 w 2158373"/>
                <a:gd name="connsiteY1" fmla="*/ 180397 h 757078"/>
                <a:gd name="connsiteX2" fmla="*/ 1802722 w 2158373"/>
                <a:gd name="connsiteY2" fmla="*/ 0 h 757078"/>
                <a:gd name="connsiteX3" fmla="*/ 2158373 w 2158373"/>
                <a:gd name="connsiteY3" fmla="*/ 378956 h 757078"/>
                <a:gd name="connsiteX4" fmla="*/ 1190136 w 2158373"/>
                <a:gd name="connsiteY4" fmla="*/ 757078 h 757078"/>
                <a:gd name="connsiteX5" fmla="*/ 1419825 w 2158373"/>
                <a:gd name="connsiteY5" fmla="*/ 545353 h 757078"/>
                <a:gd name="connsiteX6" fmla="*/ 0 w 2158373"/>
                <a:gd name="connsiteY6" fmla="*/ 541804 h 757078"/>
                <a:gd name="connsiteX7" fmla="*/ 566974 w 2158373"/>
                <a:gd name="connsiteY7" fmla="*/ 135107 h 757078"/>
                <a:gd name="connsiteX0" fmla="*/ 566974 w 2158373"/>
                <a:gd name="connsiteY0" fmla="*/ 135107 h 757078"/>
                <a:gd name="connsiteX1" fmla="*/ 1685277 w 2158373"/>
                <a:gd name="connsiteY1" fmla="*/ 180397 h 757078"/>
                <a:gd name="connsiteX2" fmla="*/ 1802722 w 2158373"/>
                <a:gd name="connsiteY2" fmla="*/ 0 h 757078"/>
                <a:gd name="connsiteX3" fmla="*/ 2158373 w 2158373"/>
                <a:gd name="connsiteY3" fmla="*/ 378956 h 757078"/>
                <a:gd name="connsiteX4" fmla="*/ 1190136 w 2158373"/>
                <a:gd name="connsiteY4" fmla="*/ 757078 h 757078"/>
                <a:gd name="connsiteX5" fmla="*/ 1377987 w 2158373"/>
                <a:gd name="connsiteY5" fmla="*/ 548818 h 757078"/>
                <a:gd name="connsiteX6" fmla="*/ 0 w 2158373"/>
                <a:gd name="connsiteY6" fmla="*/ 541804 h 757078"/>
                <a:gd name="connsiteX7" fmla="*/ 566974 w 2158373"/>
                <a:gd name="connsiteY7" fmla="*/ 135107 h 757078"/>
                <a:gd name="connsiteX0" fmla="*/ 566974 w 2158373"/>
                <a:gd name="connsiteY0" fmla="*/ 135107 h 757078"/>
                <a:gd name="connsiteX1" fmla="*/ 1622519 w 2158373"/>
                <a:gd name="connsiteY1" fmla="*/ 185594 h 757078"/>
                <a:gd name="connsiteX2" fmla="*/ 1802722 w 2158373"/>
                <a:gd name="connsiteY2" fmla="*/ 0 h 757078"/>
                <a:gd name="connsiteX3" fmla="*/ 2158373 w 2158373"/>
                <a:gd name="connsiteY3" fmla="*/ 378956 h 757078"/>
                <a:gd name="connsiteX4" fmla="*/ 1190136 w 2158373"/>
                <a:gd name="connsiteY4" fmla="*/ 757078 h 757078"/>
                <a:gd name="connsiteX5" fmla="*/ 1377987 w 2158373"/>
                <a:gd name="connsiteY5" fmla="*/ 548818 h 757078"/>
                <a:gd name="connsiteX6" fmla="*/ 0 w 2158373"/>
                <a:gd name="connsiteY6" fmla="*/ 541804 h 757078"/>
                <a:gd name="connsiteX7" fmla="*/ 566974 w 2158373"/>
                <a:gd name="connsiteY7" fmla="*/ 135107 h 757078"/>
                <a:gd name="connsiteX0" fmla="*/ 566974 w 2005813"/>
                <a:gd name="connsiteY0" fmla="*/ 135107 h 757078"/>
                <a:gd name="connsiteX1" fmla="*/ 1622519 w 2005813"/>
                <a:gd name="connsiteY1" fmla="*/ 185594 h 757078"/>
                <a:gd name="connsiteX2" fmla="*/ 1802722 w 2005813"/>
                <a:gd name="connsiteY2" fmla="*/ 0 h 757078"/>
                <a:gd name="connsiteX3" fmla="*/ 2005813 w 2005813"/>
                <a:gd name="connsiteY3" fmla="*/ 444251 h 757078"/>
                <a:gd name="connsiteX4" fmla="*/ 1190136 w 2005813"/>
                <a:gd name="connsiteY4" fmla="*/ 757078 h 757078"/>
                <a:gd name="connsiteX5" fmla="*/ 1377987 w 2005813"/>
                <a:gd name="connsiteY5" fmla="*/ 548818 h 757078"/>
                <a:gd name="connsiteX6" fmla="*/ 0 w 2005813"/>
                <a:gd name="connsiteY6" fmla="*/ 541804 h 757078"/>
                <a:gd name="connsiteX7" fmla="*/ 566974 w 2005813"/>
                <a:gd name="connsiteY7" fmla="*/ 135107 h 757078"/>
                <a:gd name="connsiteX0" fmla="*/ 566974 w 2005813"/>
                <a:gd name="connsiteY0" fmla="*/ 135107 h 757078"/>
                <a:gd name="connsiteX1" fmla="*/ 1675683 w 2005813"/>
                <a:gd name="connsiteY1" fmla="*/ 191724 h 757078"/>
                <a:gd name="connsiteX2" fmla="*/ 1802722 w 2005813"/>
                <a:gd name="connsiteY2" fmla="*/ 0 h 757078"/>
                <a:gd name="connsiteX3" fmla="*/ 2005813 w 2005813"/>
                <a:gd name="connsiteY3" fmla="*/ 444251 h 757078"/>
                <a:gd name="connsiteX4" fmla="*/ 1190136 w 2005813"/>
                <a:gd name="connsiteY4" fmla="*/ 757078 h 757078"/>
                <a:gd name="connsiteX5" fmla="*/ 1377987 w 2005813"/>
                <a:gd name="connsiteY5" fmla="*/ 548818 h 757078"/>
                <a:gd name="connsiteX6" fmla="*/ 0 w 2005813"/>
                <a:gd name="connsiteY6" fmla="*/ 541804 h 757078"/>
                <a:gd name="connsiteX7" fmla="*/ 566974 w 2005813"/>
                <a:gd name="connsiteY7" fmla="*/ 135107 h 757078"/>
                <a:gd name="connsiteX0" fmla="*/ 620138 w 2005813"/>
                <a:gd name="connsiteY0" fmla="*/ 141236 h 757078"/>
                <a:gd name="connsiteX1" fmla="*/ 1675683 w 2005813"/>
                <a:gd name="connsiteY1" fmla="*/ 191724 h 757078"/>
                <a:gd name="connsiteX2" fmla="*/ 1802722 w 2005813"/>
                <a:gd name="connsiteY2" fmla="*/ 0 h 757078"/>
                <a:gd name="connsiteX3" fmla="*/ 2005813 w 2005813"/>
                <a:gd name="connsiteY3" fmla="*/ 444251 h 757078"/>
                <a:gd name="connsiteX4" fmla="*/ 1190136 w 2005813"/>
                <a:gd name="connsiteY4" fmla="*/ 757078 h 757078"/>
                <a:gd name="connsiteX5" fmla="*/ 1377987 w 2005813"/>
                <a:gd name="connsiteY5" fmla="*/ 548818 h 757078"/>
                <a:gd name="connsiteX6" fmla="*/ 0 w 2005813"/>
                <a:gd name="connsiteY6" fmla="*/ 541804 h 757078"/>
                <a:gd name="connsiteX7" fmla="*/ 620138 w 2005813"/>
                <a:gd name="connsiteY7" fmla="*/ 141236 h 757078"/>
                <a:gd name="connsiteX0" fmla="*/ 554782 w 1940457"/>
                <a:gd name="connsiteY0" fmla="*/ 141236 h 757078"/>
                <a:gd name="connsiteX1" fmla="*/ 1610327 w 1940457"/>
                <a:gd name="connsiteY1" fmla="*/ 191724 h 757078"/>
                <a:gd name="connsiteX2" fmla="*/ 1737366 w 1940457"/>
                <a:gd name="connsiteY2" fmla="*/ 0 h 757078"/>
                <a:gd name="connsiteX3" fmla="*/ 1940457 w 1940457"/>
                <a:gd name="connsiteY3" fmla="*/ 444251 h 757078"/>
                <a:gd name="connsiteX4" fmla="*/ 1124780 w 1940457"/>
                <a:gd name="connsiteY4" fmla="*/ 757078 h 757078"/>
                <a:gd name="connsiteX5" fmla="*/ 1312631 w 1940457"/>
                <a:gd name="connsiteY5" fmla="*/ 548818 h 757078"/>
                <a:gd name="connsiteX6" fmla="*/ 0 w 1940457"/>
                <a:gd name="connsiteY6" fmla="*/ 567988 h 757078"/>
                <a:gd name="connsiteX7" fmla="*/ 554782 w 1940457"/>
                <a:gd name="connsiteY7" fmla="*/ 141236 h 757078"/>
                <a:gd name="connsiteX0" fmla="*/ 554782 w 1940457"/>
                <a:gd name="connsiteY0" fmla="*/ 154295 h 770137"/>
                <a:gd name="connsiteX1" fmla="*/ 1610327 w 1940457"/>
                <a:gd name="connsiteY1" fmla="*/ 204783 h 770137"/>
                <a:gd name="connsiteX2" fmla="*/ 1767879 w 1940457"/>
                <a:gd name="connsiteY2" fmla="*/ 0 h 770137"/>
                <a:gd name="connsiteX3" fmla="*/ 1940457 w 1940457"/>
                <a:gd name="connsiteY3" fmla="*/ 457310 h 770137"/>
                <a:gd name="connsiteX4" fmla="*/ 1124780 w 1940457"/>
                <a:gd name="connsiteY4" fmla="*/ 770137 h 770137"/>
                <a:gd name="connsiteX5" fmla="*/ 1312631 w 1940457"/>
                <a:gd name="connsiteY5" fmla="*/ 561877 h 770137"/>
                <a:gd name="connsiteX6" fmla="*/ 0 w 1940457"/>
                <a:gd name="connsiteY6" fmla="*/ 581047 h 770137"/>
                <a:gd name="connsiteX7" fmla="*/ 554782 w 1940457"/>
                <a:gd name="connsiteY7" fmla="*/ 154295 h 770137"/>
                <a:gd name="connsiteX0" fmla="*/ 554782 w 1987557"/>
                <a:gd name="connsiteY0" fmla="*/ 154295 h 770137"/>
                <a:gd name="connsiteX1" fmla="*/ 1610327 w 1987557"/>
                <a:gd name="connsiteY1" fmla="*/ 204783 h 770137"/>
                <a:gd name="connsiteX2" fmla="*/ 1767879 w 1987557"/>
                <a:gd name="connsiteY2" fmla="*/ 0 h 770137"/>
                <a:gd name="connsiteX3" fmla="*/ 1987557 w 1987557"/>
                <a:gd name="connsiteY3" fmla="*/ 390216 h 770137"/>
                <a:gd name="connsiteX4" fmla="*/ 1124780 w 1987557"/>
                <a:gd name="connsiteY4" fmla="*/ 770137 h 770137"/>
                <a:gd name="connsiteX5" fmla="*/ 1312631 w 1987557"/>
                <a:gd name="connsiteY5" fmla="*/ 561877 h 770137"/>
                <a:gd name="connsiteX6" fmla="*/ 0 w 1987557"/>
                <a:gd name="connsiteY6" fmla="*/ 581047 h 770137"/>
                <a:gd name="connsiteX7" fmla="*/ 554782 w 1987557"/>
                <a:gd name="connsiteY7" fmla="*/ 154295 h 770137"/>
                <a:gd name="connsiteX0" fmla="*/ 554782 w 1987557"/>
                <a:gd name="connsiteY0" fmla="*/ 154295 h 770137"/>
                <a:gd name="connsiteX1" fmla="*/ 1637373 w 1987557"/>
                <a:gd name="connsiteY1" fmla="*/ 149882 h 770137"/>
                <a:gd name="connsiteX2" fmla="*/ 1767879 w 1987557"/>
                <a:gd name="connsiteY2" fmla="*/ 0 h 770137"/>
                <a:gd name="connsiteX3" fmla="*/ 1987557 w 1987557"/>
                <a:gd name="connsiteY3" fmla="*/ 390216 h 770137"/>
                <a:gd name="connsiteX4" fmla="*/ 1124780 w 1987557"/>
                <a:gd name="connsiteY4" fmla="*/ 770137 h 770137"/>
                <a:gd name="connsiteX5" fmla="*/ 1312631 w 1987557"/>
                <a:gd name="connsiteY5" fmla="*/ 561877 h 770137"/>
                <a:gd name="connsiteX6" fmla="*/ 0 w 1987557"/>
                <a:gd name="connsiteY6" fmla="*/ 581047 h 770137"/>
                <a:gd name="connsiteX7" fmla="*/ 554782 w 1987557"/>
                <a:gd name="connsiteY7" fmla="*/ 154295 h 770137"/>
                <a:gd name="connsiteX0" fmla="*/ 554782 w 1987557"/>
                <a:gd name="connsiteY0" fmla="*/ 154295 h 770137"/>
                <a:gd name="connsiteX1" fmla="*/ 1637373 w 1987557"/>
                <a:gd name="connsiteY1" fmla="*/ 149882 h 770137"/>
                <a:gd name="connsiteX2" fmla="*/ 1767879 w 1987557"/>
                <a:gd name="connsiteY2" fmla="*/ 0 h 770137"/>
                <a:gd name="connsiteX3" fmla="*/ 1987557 w 1987557"/>
                <a:gd name="connsiteY3" fmla="*/ 390216 h 770137"/>
                <a:gd name="connsiteX4" fmla="*/ 1124780 w 1987557"/>
                <a:gd name="connsiteY4" fmla="*/ 770137 h 770137"/>
                <a:gd name="connsiteX5" fmla="*/ 1228956 w 1987557"/>
                <a:gd name="connsiteY5" fmla="*/ 568807 h 770137"/>
                <a:gd name="connsiteX6" fmla="*/ 0 w 1987557"/>
                <a:gd name="connsiteY6" fmla="*/ 581047 h 770137"/>
                <a:gd name="connsiteX7" fmla="*/ 554782 w 1987557"/>
                <a:gd name="connsiteY7" fmla="*/ 154295 h 770137"/>
                <a:gd name="connsiteX0" fmla="*/ 554782 w 1987557"/>
                <a:gd name="connsiteY0" fmla="*/ 154295 h 760477"/>
                <a:gd name="connsiteX1" fmla="*/ 1637373 w 1987557"/>
                <a:gd name="connsiteY1" fmla="*/ 149882 h 760477"/>
                <a:gd name="connsiteX2" fmla="*/ 1767879 w 1987557"/>
                <a:gd name="connsiteY2" fmla="*/ 0 h 760477"/>
                <a:gd name="connsiteX3" fmla="*/ 1987557 w 1987557"/>
                <a:gd name="connsiteY3" fmla="*/ 390216 h 760477"/>
                <a:gd name="connsiteX4" fmla="*/ 987075 w 1987557"/>
                <a:gd name="connsiteY4" fmla="*/ 760477 h 760477"/>
                <a:gd name="connsiteX5" fmla="*/ 1228956 w 1987557"/>
                <a:gd name="connsiteY5" fmla="*/ 568807 h 760477"/>
                <a:gd name="connsiteX6" fmla="*/ 0 w 1987557"/>
                <a:gd name="connsiteY6" fmla="*/ 581047 h 760477"/>
                <a:gd name="connsiteX7" fmla="*/ 554782 w 1987557"/>
                <a:gd name="connsiteY7" fmla="*/ 154295 h 760477"/>
                <a:gd name="connsiteX0" fmla="*/ 554782 w 1987557"/>
                <a:gd name="connsiteY0" fmla="*/ 154295 h 785795"/>
                <a:gd name="connsiteX1" fmla="*/ 1637373 w 1987557"/>
                <a:gd name="connsiteY1" fmla="*/ 149882 h 785795"/>
                <a:gd name="connsiteX2" fmla="*/ 1767879 w 1987557"/>
                <a:gd name="connsiteY2" fmla="*/ 0 h 785795"/>
                <a:gd name="connsiteX3" fmla="*/ 1987557 w 1987557"/>
                <a:gd name="connsiteY3" fmla="*/ 390216 h 785795"/>
                <a:gd name="connsiteX4" fmla="*/ 1062889 w 1987557"/>
                <a:gd name="connsiteY4" fmla="*/ 785795 h 785795"/>
                <a:gd name="connsiteX5" fmla="*/ 1228956 w 1987557"/>
                <a:gd name="connsiteY5" fmla="*/ 568807 h 785795"/>
                <a:gd name="connsiteX6" fmla="*/ 0 w 1987557"/>
                <a:gd name="connsiteY6" fmla="*/ 581047 h 785795"/>
                <a:gd name="connsiteX7" fmla="*/ 554782 w 1987557"/>
                <a:gd name="connsiteY7" fmla="*/ 154295 h 7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7557" h="785795">
                  <a:moveTo>
                    <a:pt x="554782" y="154295"/>
                  </a:moveTo>
                  <a:lnTo>
                    <a:pt x="1637373" y="149882"/>
                  </a:lnTo>
                  <a:lnTo>
                    <a:pt x="1767879" y="0"/>
                  </a:lnTo>
                  <a:lnTo>
                    <a:pt x="1987557" y="390216"/>
                  </a:lnTo>
                  <a:lnTo>
                    <a:pt x="1062889" y="785795"/>
                  </a:lnTo>
                  <a:lnTo>
                    <a:pt x="1228956" y="568807"/>
                  </a:lnTo>
                  <a:lnTo>
                    <a:pt x="0" y="581047"/>
                  </a:lnTo>
                  <a:lnTo>
                    <a:pt x="554782" y="154295"/>
                  </a:lnTo>
                  <a:close/>
                </a:path>
              </a:pathLst>
            </a:custGeom>
            <a:solidFill>
              <a:schemeClr val="tx1">
                <a:alpha val="4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latin typeface="Helvetica" charset="0"/>
                <a:ea typeface="Helvetica" charset="0"/>
                <a:cs typeface="Helvetica" charset="0"/>
              </a:endParaRPr>
            </a:p>
          </p:txBody>
        </p:sp>
        <p:cxnSp>
          <p:nvCxnSpPr>
            <p:cNvPr id="15" name="Straight Connector 14"/>
            <p:cNvCxnSpPr/>
            <p:nvPr/>
          </p:nvCxnSpPr>
          <p:spPr>
            <a:xfrm flipH="1">
              <a:off x="1892668" y="5038261"/>
              <a:ext cx="1371600" cy="838200"/>
            </a:xfrm>
            <a:prstGeom prst="line">
              <a:avLst/>
            </a:prstGeom>
            <a:ln w="508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2516680" y="3279292"/>
              <a:ext cx="726156" cy="17443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rot="20014263">
              <a:off x="2292740" y="3491133"/>
              <a:ext cx="578709" cy="1400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Helvetica" charset="0"/>
                <a:ea typeface="Helvetica" charset="0"/>
                <a:cs typeface="Helvetica" charset="0"/>
              </a:endParaRPr>
            </a:p>
          </p:txBody>
        </p:sp>
        <p:cxnSp>
          <p:nvCxnSpPr>
            <p:cNvPr id="18" name="Straight Connector 17"/>
            <p:cNvCxnSpPr/>
            <p:nvPr/>
          </p:nvCxnSpPr>
          <p:spPr>
            <a:xfrm flipV="1">
              <a:off x="2516680" y="3221626"/>
              <a:ext cx="156519" cy="576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514357" y="2400456"/>
              <a:ext cx="174825" cy="8755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2300431" y="2513172"/>
              <a:ext cx="372769" cy="7084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flipV="1">
              <a:off x="2273668" y="1609261"/>
              <a:ext cx="427693" cy="1132763"/>
            </a:xfrm>
            <a:prstGeom prst="rect">
              <a:avLst/>
            </a:prstGeom>
            <a:noFill/>
            <a:ln>
              <a:noFill/>
            </a:ln>
            <a:scene3d>
              <a:camera prst="isometricLeftDown">
                <a:rot lat="7200000" lon="9600000" rev="0"/>
              </a:camera>
              <a:lightRig rig="threePt" dir="t"/>
            </a:scene3d>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TextBox 21"/>
            <p:cNvSpPr txBox="1"/>
            <p:nvPr/>
          </p:nvSpPr>
          <p:spPr>
            <a:xfrm>
              <a:off x="2838355" y="2755100"/>
              <a:ext cx="1563045" cy="382202"/>
            </a:xfrm>
            <a:prstGeom prst="rect">
              <a:avLst/>
            </a:prstGeom>
            <a:noFill/>
          </p:spPr>
          <p:txBody>
            <a:bodyPr wrap="none" rtlCol="0">
              <a:spAutoFit/>
            </a:bodyPr>
            <a:lstStyle/>
            <a:p>
              <a:r>
                <a:rPr lang="en-US" sz="1400" dirty="0">
                  <a:latin typeface="Helvetica" charset="0"/>
                  <a:ea typeface="Helvetica" charset="0"/>
                  <a:cs typeface="Helvetica" charset="0"/>
                </a:rPr>
                <a:t>Spectrometer</a:t>
              </a:r>
            </a:p>
          </p:txBody>
        </p:sp>
        <p:sp>
          <p:nvSpPr>
            <p:cNvPr id="23" name="TextBox 22"/>
            <p:cNvSpPr txBox="1"/>
            <p:nvPr/>
          </p:nvSpPr>
          <p:spPr>
            <a:xfrm>
              <a:off x="2787802" y="3416472"/>
              <a:ext cx="1229973" cy="382202"/>
            </a:xfrm>
            <a:prstGeom prst="rect">
              <a:avLst/>
            </a:prstGeom>
            <a:noFill/>
          </p:spPr>
          <p:txBody>
            <a:bodyPr wrap="none" rtlCol="0">
              <a:spAutoFit/>
            </a:bodyPr>
            <a:lstStyle/>
            <a:p>
              <a:r>
                <a:rPr lang="en-US" sz="1400" dirty="0">
                  <a:latin typeface="Helvetica" charset="0"/>
                  <a:ea typeface="Helvetica" charset="0"/>
                  <a:cs typeface="Helvetica" charset="0"/>
                </a:rPr>
                <a:t>Telescope</a:t>
              </a:r>
            </a:p>
          </p:txBody>
        </p:sp>
        <p:sp>
          <p:nvSpPr>
            <p:cNvPr id="24" name="TextBox 23"/>
            <p:cNvSpPr txBox="1"/>
            <p:nvPr/>
          </p:nvSpPr>
          <p:spPr>
            <a:xfrm>
              <a:off x="2777971" y="2243160"/>
              <a:ext cx="1905173" cy="382202"/>
            </a:xfrm>
            <a:prstGeom prst="rect">
              <a:avLst/>
            </a:prstGeom>
            <a:noFill/>
          </p:spPr>
          <p:txBody>
            <a:bodyPr wrap="square" rtlCol="0">
              <a:spAutoFit/>
            </a:bodyPr>
            <a:lstStyle/>
            <a:p>
              <a:r>
                <a:rPr lang="en-US" sz="1400" dirty="0">
                  <a:latin typeface="Helvetica" charset="0"/>
                  <a:ea typeface="Helvetica" charset="0"/>
                  <a:cs typeface="Helvetica" charset="0"/>
                </a:rPr>
                <a:t>FPA</a:t>
              </a:r>
            </a:p>
          </p:txBody>
        </p:sp>
        <p:sp>
          <p:nvSpPr>
            <p:cNvPr id="25" name="TextBox 24"/>
            <p:cNvSpPr txBox="1"/>
            <p:nvPr/>
          </p:nvSpPr>
          <p:spPr>
            <a:xfrm>
              <a:off x="2830117" y="3042401"/>
              <a:ext cx="539859" cy="382202"/>
            </a:xfrm>
            <a:prstGeom prst="rect">
              <a:avLst/>
            </a:prstGeom>
            <a:noFill/>
          </p:spPr>
          <p:txBody>
            <a:bodyPr wrap="none" rtlCol="0">
              <a:spAutoFit/>
            </a:bodyPr>
            <a:lstStyle/>
            <a:p>
              <a:r>
                <a:rPr lang="en-US" sz="1400" dirty="0">
                  <a:latin typeface="Helvetica" charset="0"/>
                  <a:ea typeface="Helvetica" charset="0"/>
                  <a:cs typeface="Helvetica" charset="0"/>
                </a:rPr>
                <a:t>Slit</a:t>
              </a:r>
            </a:p>
          </p:txBody>
        </p:sp>
        <p:sp>
          <p:nvSpPr>
            <p:cNvPr id="26" name="Oval 25"/>
            <p:cNvSpPr/>
            <p:nvPr/>
          </p:nvSpPr>
          <p:spPr>
            <a:xfrm rot="20248844">
              <a:off x="2276263" y="2926718"/>
              <a:ext cx="578709" cy="1400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Helvetica" charset="0"/>
                <a:ea typeface="Helvetica" charset="0"/>
                <a:cs typeface="Helvetica" charset="0"/>
              </a:endParaRPr>
            </a:p>
          </p:txBody>
        </p:sp>
        <p:cxnSp>
          <p:nvCxnSpPr>
            <p:cNvPr id="27" name="Straight Connector 26"/>
            <p:cNvCxnSpPr/>
            <p:nvPr/>
          </p:nvCxnSpPr>
          <p:spPr>
            <a:xfrm flipV="1">
              <a:off x="1871236" y="3221626"/>
              <a:ext cx="801963" cy="26402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8" name="Picture 7">
            <a:extLst>
              <a:ext uri="{FF2B5EF4-FFF2-40B4-BE49-F238E27FC236}">
                <a16:creationId xmlns:a16="http://schemas.microsoft.com/office/drawing/2014/main" id="{4CDE3C3C-41DD-2948-AC99-60F95BB8C1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6266" t="13683" r="21272" b="7523"/>
          <a:stretch>
            <a:fillRect/>
          </a:stretch>
        </p:blipFill>
        <p:spPr bwMode="auto">
          <a:xfrm>
            <a:off x="6002436" y="324863"/>
            <a:ext cx="2808287"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373CE307-48B2-5A49-8329-752A5907C1CA}"/>
              </a:ext>
            </a:extLst>
          </p:cNvPr>
          <p:cNvSpPr txBox="1"/>
          <p:nvPr/>
        </p:nvSpPr>
        <p:spPr>
          <a:xfrm>
            <a:off x="554477" y="1147864"/>
            <a:ext cx="4824919" cy="2308324"/>
          </a:xfrm>
          <a:prstGeom prst="rect">
            <a:avLst/>
          </a:prstGeom>
          <a:noFill/>
        </p:spPr>
        <p:txBody>
          <a:bodyPr wrap="square" rtlCol="0">
            <a:spAutoFit/>
          </a:bodyPr>
          <a:lstStyle/>
          <a:p>
            <a:r>
              <a:rPr lang="en-US" dirty="0"/>
              <a:t>Recall our idealized Focal Plane Array (FPA).</a:t>
            </a:r>
          </a:p>
          <a:p>
            <a:endParaRPr lang="en-US" i="1" dirty="0"/>
          </a:p>
          <a:p>
            <a:r>
              <a:rPr lang="en-US" i="1" dirty="0"/>
              <a:t>Spectral Calibration</a:t>
            </a:r>
            <a:r>
              <a:rPr lang="en-US" dirty="0"/>
              <a:t> is the process of determining the wavelengths to which each FPA row responds.  </a:t>
            </a:r>
          </a:p>
          <a:p>
            <a:endParaRPr lang="en-US" dirty="0"/>
          </a:p>
          <a:p>
            <a:r>
              <a:rPr lang="en-US" dirty="0"/>
              <a:t>Each detector element is sensitive to a range of wavelengths.</a:t>
            </a:r>
          </a:p>
        </p:txBody>
      </p:sp>
    </p:spTree>
    <p:extLst>
      <p:ext uri="{BB962C8B-B14F-4D97-AF65-F5344CB8AC3E}">
        <p14:creationId xmlns:p14="http://schemas.microsoft.com/office/powerpoint/2010/main" val="3981373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a:xfrm>
            <a:off x="7543751" y="6127750"/>
            <a:ext cx="1267883" cy="365125"/>
          </a:xfrm>
        </p:spPr>
        <p:txBody>
          <a:bodyPr/>
          <a:lstStyle/>
          <a:p>
            <a:fld id="{1BB0B505-5A34-8746-A5A9-793D5E51FFCB}" type="slidenum">
              <a:rPr lang="en-US" smtClean="0"/>
              <a:pPr/>
              <a:t>4</a:t>
            </a:fld>
            <a:endParaRPr lang="en-US" dirty="0"/>
          </a:p>
        </p:txBody>
      </p:sp>
      <p:sp>
        <p:nvSpPr>
          <p:cNvPr id="6" name="Text Placeholder 5">
            <a:extLst>
              <a:ext uri="{FF2B5EF4-FFF2-40B4-BE49-F238E27FC236}">
                <a16:creationId xmlns:a16="http://schemas.microsoft.com/office/drawing/2014/main" id="{73998462-CF5A-9A4F-A641-95063BD8647E}"/>
              </a:ext>
            </a:extLst>
          </p:cNvPr>
          <p:cNvSpPr>
            <a:spLocks noGrp="1"/>
          </p:cNvSpPr>
          <p:nvPr>
            <p:ph type="body" sz="quarter" idx="14"/>
          </p:nvPr>
        </p:nvSpPr>
        <p:spPr>
          <a:xfrm>
            <a:off x="454026" y="5506229"/>
            <a:ext cx="2685143" cy="739019"/>
          </a:xfrm>
        </p:spPr>
        <p:txBody>
          <a:bodyPr/>
          <a:lstStyle/>
          <a:p>
            <a:r>
              <a:rPr lang="en-US" sz="1600" dirty="0"/>
              <a:t>courtesy </a:t>
            </a:r>
          </a:p>
          <a:p>
            <a:r>
              <a:rPr lang="en-US" sz="1600" dirty="0"/>
              <a:t>Robert O. Green, JPL</a:t>
            </a:r>
          </a:p>
        </p:txBody>
      </p:sp>
      <p:sp>
        <p:nvSpPr>
          <p:cNvPr id="5" name="Title 4"/>
          <p:cNvSpPr>
            <a:spLocks noGrp="1"/>
          </p:cNvSpPr>
          <p:nvPr>
            <p:ph type="ctrTitle"/>
          </p:nvPr>
        </p:nvSpPr>
        <p:spPr>
          <a:xfrm>
            <a:off x="454026" y="454025"/>
            <a:ext cx="2031169" cy="436031"/>
          </a:xfrm>
        </p:spPr>
        <p:txBody>
          <a:bodyPr/>
          <a:lstStyle/>
          <a:p>
            <a:r>
              <a:rPr lang="en-US" dirty="0"/>
              <a:t>Flavors of non-uniformity</a:t>
            </a:r>
          </a:p>
        </p:txBody>
      </p:sp>
      <p:pic>
        <p:nvPicPr>
          <p:cNvPr id="28" name="Picture 4">
            <a:extLst>
              <a:ext uri="{FF2B5EF4-FFF2-40B4-BE49-F238E27FC236}">
                <a16:creationId xmlns:a16="http://schemas.microsoft.com/office/drawing/2014/main" id="{66AC5DC7-5787-1545-99DA-9EA0784D06E2}"/>
              </a:ext>
            </a:extLst>
          </p:cNvPr>
          <p:cNvPicPr>
            <a:picLocks noChangeAspect="1" noChangeArrowheads="1"/>
          </p:cNvPicPr>
          <p:nvPr/>
        </p:nvPicPr>
        <p:blipFill>
          <a:blip r:embed="rId2" cstate="print"/>
          <a:srcRect/>
          <a:stretch>
            <a:fillRect/>
          </a:stretch>
        </p:blipFill>
        <p:spPr>
          <a:xfrm>
            <a:off x="3200255" y="654611"/>
            <a:ext cx="2743489" cy="2409264"/>
          </a:xfrm>
          <a:prstGeom prst="rect">
            <a:avLst/>
          </a:prstGeom>
          <a:noFill/>
          <a:ln/>
        </p:spPr>
      </p:pic>
      <p:sp>
        <p:nvSpPr>
          <p:cNvPr id="29" name="Text Box 5">
            <a:extLst>
              <a:ext uri="{FF2B5EF4-FFF2-40B4-BE49-F238E27FC236}">
                <a16:creationId xmlns:a16="http://schemas.microsoft.com/office/drawing/2014/main" id="{BE90A32C-3E5C-8844-901B-DE5BFC262BD2}"/>
              </a:ext>
            </a:extLst>
          </p:cNvPr>
          <p:cNvSpPr txBox="1">
            <a:spLocks noChangeArrowheads="1"/>
          </p:cNvSpPr>
          <p:nvPr/>
        </p:nvSpPr>
        <p:spPr bwMode="auto">
          <a:xfrm rot="5400000">
            <a:off x="2394555" y="1756507"/>
            <a:ext cx="1295679" cy="338540"/>
          </a:xfrm>
          <a:prstGeom prst="rect">
            <a:avLst/>
          </a:prstGeom>
          <a:noFill/>
          <a:ln w="9525">
            <a:noFill/>
            <a:miter lim="800000"/>
            <a:headEnd/>
            <a:tailEnd/>
          </a:ln>
          <a:effectLst/>
        </p:spPr>
        <p:txBody>
          <a:bodyPr lIns="91426" tIns="45713" rIns="91426" bIns="45713">
            <a:spAutoFit/>
          </a:bodyPr>
          <a:lstStyle/>
          <a:p>
            <a:pPr defTabSz="914582">
              <a:spcBef>
                <a:spcPct val="50000"/>
              </a:spcBef>
            </a:pPr>
            <a:r>
              <a:rPr lang="en-US" sz="1600" dirty="0">
                <a:latin typeface="Arial" pitchFamily="34" charset="0"/>
                <a:cs typeface="Arial" pitchFamily="34" charset="0"/>
              </a:rPr>
              <a:t>Wavelength</a:t>
            </a:r>
          </a:p>
        </p:txBody>
      </p:sp>
      <p:sp>
        <p:nvSpPr>
          <p:cNvPr id="30" name="Text Box 6">
            <a:extLst>
              <a:ext uri="{FF2B5EF4-FFF2-40B4-BE49-F238E27FC236}">
                <a16:creationId xmlns:a16="http://schemas.microsoft.com/office/drawing/2014/main" id="{9CCCACF5-9DA4-FD4D-A2FD-81DE2CABA1A2}"/>
              </a:ext>
            </a:extLst>
          </p:cNvPr>
          <p:cNvSpPr txBox="1">
            <a:spLocks noChangeArrowheads="1"/>
          </p:cNvSpPr>
          <p:nvPr/>
        </p:nvSpPr>
        <p:spPr bwMode="auto">
          <a:xfrm>
            <a:off x="3556414" y="316071"/>
            <a:ext cx="2031169" cy="338540"/>
          </a:xfrm>
          <a:prstGeom prst="rect">
            <a:avLst/>
          </a:prstGeom>
          <a:noFill/>
          <a:ln w="9525">
            <a:noFill/>
            <a:miter lim="800000"/>
            <a:headEnd/>
            <a:tailEnd/>
          </a:ln>
          <a:effectLst/>
        </p:spPr>
        <p:txBody>
          <a:bodyPr wrap="none" lIns="91426" tIns="45713" rIns="91426" bIns="45713">
            <a:spAutoFit/>
          </a:bodyPr>
          <a:lstStyle/>
          <a:p>
            <a:pPr defTabSz="914582"/>
            <a:r>
              <a:rPr lang="en-US" sz="1600" dirty="0">
                <a:latin typeface="Arial" pitchFamily="34" charset="0"/>
                <a:cs typeface="Arial" pitchFamily="34" charset="0"/>
              </a:rPr>
              <a:t>Cross Track Sample</a:t>
            </a:r>
          </a:p>
        </p:txBody>
      </p:sp>
      <p:sp>
        <p:nvSpPr>
          <p:cNvPr id="31" name="Text Box 7">
            <a:extLst>
              <a:ext uri="{FF2B5EF4-FFF2-40B4-BE49-F238E27FC236}">
                <a16:creationId xmlns:a16="http://schemas.microsoft.com/office/drawing/2014/main" id="{6B8CFF7D-593D-3747-911E-E8D27996D0E2}"/>
              </a:ext>
            </a:extLst>
          </p:cNvPr>
          <p:cNvSpPr txBox="1">
            <a:spLocks noChangeArrowheads="1"/>
          </p:cNvSpPr>
          <p:nvPr/>
        </p:nvSpPr>
        <p:spPr bwMode="auto">
          <a:xfrm>
            <a:off x="3934834" y="2996640"/>
            <a:ext cx="1358036" cy="338540"/>
          </a:xfrm>
          <a:prstGeom prst="rect">
            <a:avLst/>
          </a:prstGeom>
          <a:noFill/>
          <a:ln w="9525">
            <a:noFill/>
            <a:miter lim="800000"/>
            <a:headEnd/>
            <a:tailEnd/>
          </a:ln>
          <a:effectLst/>
        </p:spPr>
        <p:txBody>
          <a:bodyPr wrap="none" lIns="91426" tIns="45713" rIns="91426" bIns="45713">
            <a:spAutoFit/>
          </a:bodyPr>
          <a:lstStyle/>
          <a:p>
            <a:pPr defTabSz="914582"/>
            <a:r>
              <a:rPr lang="en-US" sz="1600" dirty="0">
                <a:latin typeface="Arial" pitchFamily="34" charset="0"/>
                <a:cs typeface="Arial" pitchFamily="34" charset="0"/>
              </a:rPr>
              <a:t>Requirement</a:t>
            </a:r>
          </a:p>
        </p:txBody>
      </p:sp>
      <p:pic>
        <p:nvPicPr>
          <p:cNvPr id="32" name="Picture 8">
            <a:extLst>
              <a:ext uri="{FF2B5EF4-FFF2-40B4-BE49-F238E27FC236}">
                <a16:creationId xmlns:a16="http://schemas.microsoft.com/office/drawing/2014/main" id="{7C09802C-1C7E-0249-8C11-AE7FB2C9732E}"/>
              </a:ext>
            </a:extLst>
          </p:cNvPr>
          <p:cNvPicPr>
            <a:picLocks noChangeAspect="1" noChangeArrowheads="1"/>
          </p:cNvPicPr>
          <p:nvPr/>
        </p:nvPicPr>
        <p:blipFill>
          <a:blip r:embed="rId3" cstate="print"/>
          <a:srcRect/>
          <a:stretch>
            <a:fillRect/>
          </a:stretch>
        </p:blipFill>
        <p:spPr>
          <a:xfrm>
            <a:off x="6148263" y="635000"/>
            <a:ext cx="2612571" cy="2438679"/>
          </a:xfrm>
          <a:prstGeom prst="rect">
            <a:avLst/>
          </a:prstGeom>
          <a:noFill/>
          <a:ln/>
        </p:spPr>
      </p:pic>
      <p:sp>
        <p:nvSpPr>
          <p:cNvPr id="33" name="Text Box 9">
            <a:extLst>
              <a:ext uri="{FF2B5EF4-FFF2-40B4-BE49-F238E27FC236}">
                <a16:creationId xmlns:a16="http://schemas.microsoft.com/office/drawing/2014/main" id="{28490DE4-8469-B245-AE87-230DF7438173}"/>
              </a:ext>
            </a:extLst>
          </p:cNvPr>
          <p:cNvSpPr txBox="1">
            <a:spLocks noChangeArrowheads="1"/>
          </p:cNvSpPr>
          <p:nvPr/>
        </p:nvSpPr>
        <p:spPr bwMode="auto">
          <a:xfrm>
            <a:off x="6570085" y="3034927"/>
            <a:ext cx="1710696" cy="338540"/>
          </a:xfrm>
          <a:prstGeom prst="rect">
            <a:avLst/>
          </a:prstGeom>
          <a:noFill/>
          <a:ln w="9525">
            <a:noFill/>
            <a:miter lim="800000"/>
            <a:headEnd/>
            <a:tailEnd/>
          </a:ln>
          <a:effectLst/>
        </p:spPr>
        <p:txBody>
          <a:bodyPr wrap="none" lIns="91426" tIns="45713" rIns="91426" bIns="45713">
            <a:spAutoFit/>
          </a:bodyPr>
          <a:lstStyle/>
          <a:p>
            <a:pPr defTabSz="914582"/>
            <a:r>
              <a:rPr lang="en-US" sz="1600" dirty="0">
                <a:latin typeface="Arial" pitchFamily="34" charset="0"/>
                <a:cs typeface="Arial" pitchFamily="34" charset="0"/>
              </a:rPr>
              <a:t>Failure by Frown</a:t>
            </a:r>
          </a:p>
        </p:txBody>
      </p:sp>
      <p:pic>
        <p:nvPicPr>
          <p:cNvPr id="34" name="Picture 10">
            <a:extLst>
              <a:ext uri="{FF2B5EF4-FFF2-40B4-BE49-F238E27FC236}">
                <a16:creationId xmlns:a16="http://schemas.microsoft.com/office/drawing/2014/main" id="{948FE88F-A79E-334C-B9CD-5D50346AFE2D}"/>
              </a:ext>
            </a:extLst>
          </p:cNvPr>
          <p:cNvPicPr>
            <a:picLocks noChangeAspect="1" noChangeArrowheads="1"/>
          </p:cNvPicPr>
          <p:nvPr/>
        </p:nvPicPr>
        <p:blipFill>
          <a:blip r:embed="rId4" cstate="print"/>
          <a:srcRect/>
          <a:stretch>
            <a:fillRect/>
          </a:stretch>
        </p:blipFill>
        <p:spPr bwMode="auto">
          <a:xfrm>
            <a:off x="3245405" y="3332816"/>
            <a:ext cx="2685143" cy="2664805"/>
          </a:xfrm>
          <a:prstGeom prst="rect">
            <a:avLst/>
          </a:prstGeom>
          <a:noFill/>
          <a:ln w="9525">
            <a:noFill/>
            <a:miter lim="800000"/>
            <a:headEnd/>
            <a:tailEnd/>
          </a:ln>
          <a:effectLst/>
        </p:spPr>
      </p:pic>
      <p:sp>
        <p:nvSpPr>
          <p:cNvPr id="35" name="Text Box 11">
            <a:extLst>
              <a:ext uri="{FF2B5EF4-FFF2-40B4-BE49-F238E27FC236}">
                <a16:creationId xmlns:a16="http://schemas.microsoft.com/office/drawing/2014/main" id="{CA2900E4-377A-EF42-A031-88F46371BCF0}"/>
              </a:ext>
            </a:extLst>
          </p:cNvPr>
          <p:cNvSpPr txBox="1">
            <a:spLocks noChangeArrowheads="1"/>
          </p:cNvSpPr>
          <p:nvPr/>
        </p:nvSpPr>
        <p:spPr bwMode="auto">
          <a:xfrm>
            <a:off x="3898548" y="5992813"/>
            <a:ext cx="1604257" cy="338540"/>
          </a:xfrm>
          <a:prstGeom prst="rect">
            <a:avLst/>
          </a:prstGeom>
          <a:noFill/>
          <a:ln w="9525">
            <a:noFill/>
            <a:miter lim="800000"/>
            <a:headEnd/>
            <a:tailEnd/>
          </a:ln>
          <a:effectLst/>
        </p:spPr>
        <p:txBody>
          <a:bodyPr wrap="none" lIns="91426" tIns="45713" rIns="91426" bIns="45713">
            <a:spAutoFit/>
          </a:bodyPr>
          <a:lstStyle/>
          <a:p>
            <a:pPr defTabSz="914582"/>
            <a:r>
              <a:rPr lang="en-US" sz="1600" dirty="0">
                <a:latin typeface="Arial" pitchFamily="34" charset="0"/>
                <a:cs typeface="Arial" pitchFamily="34" charset="0"/>
              </a:rPr>
              <a:t>Failure by Twist</a:t>
            </a:r>
          </a:p>
        </p:txBody>
      </p:sp>
      <p:pic>
        <p:nvPicPr>
          <p:cNvPr id="36" name="Picture 12">
            <a:extLst>
              <a:ext uri="{FF2B5EF4-FFF2-40B4-BE49-F238E27FC236}">
                <a16:creationId xmlns:a16="http://schemas.microsoft.com/office/drawing/2014/main" id="{30DBDE78-3C98-C546-8012-F56C7F4D82B0}"/>
              </a:ext>
            </a:extLst>
          </p:cNvPr>
          <p:cNvPicPr>
            <a:picLocks noChangeAspect="1" noChangeArrowheads="1"/>
          </p:cNvPicPr>
          <p:nvPr/>
        </p:nvPicPr>
        <p:blipFill>
          <a:blip r:embed="rId5" cstate="print"/>
          <a:srcRect/>
          <a:stretch>
            <a:fillRect/>
          </a:stretch>
        </p:blipFill>
        <p:spPr bwMode="auto">
          <a:xfrm>
            <a:off x="6099298" y="3332816"/>
            <a:ext cx="2680298" cy="2659996"/>
          </a:xfrm>
          <a:prstGeom prst="rect">
            <a:avLst/>
          </a:prstGeom>
          <a:noFill/>
          <a:ln w="9525">
            <a:noFill/>
            <a:miter lim="800000"/>
            <a:headEnd/>
            <a:tailEnd/>
          </a:ln>
          <a:effectLst/>
        </p:spPr>
      </p:pic>
      <p:sp>
        <p:nvSpPr>
          <p:cNvPr id="37" name="Text Box 13">
            <a:extLst>
              <a:ext uri="{FF2B5EF4-FFF2-40B4-BE49-F238E27FC236}">
                <a16:creationId xmlns:a16="http://schemas.microsoft.com/office/drawing/2014/main" id="{F3A6DF93-1553-1948-B34B-51E5969EC530}"/>
              </a:ext>
            </a:extLst>
          </p:cNvPr>
          <p:cNvSpPr txBox="1">
            <a:spLocks noChangeArrowheads="1"/>
          </p:cNvSpPr>
          <p:nvPr/>
        </p:nvSpPr>
        <p:spPr bwMode="auto">
          <a:xfrm>
            <a:off x="5957596" y="5992813"/>
            <a:ext cx="2909614" cy="338540"/>
          </a:xfrm>
          <a:prstGeom prst="rect">
            <a:avLst/>
          </a:prstGeom>
          <a:noFill/>
          <a:ln w="9525">
            <a:noFill/>
            <a:miter lim="800000"/>
            <a:headEnd/>
            <a:tailEnd/>
          </a:ln>
          <a:effectLst/>
        </p:spPr>
        <p:txBody>
          <a:bodyPr wrap="none" lIns="91426" tIns="45713" rIns="91426" bIns="45713">
            <a:spAutoFit/>
          </a:bodyPr>
          <a:lstStyle/>
          <a:p>
            <a:pPr defTabSz="914582"/>
            <a:r>
              <a:rPr lang="en-US" sz="1600" dirty="0">
                <a:latin typeface="Arial" pitchFamily="34" charset="0"/>
                <a:cs typeface="Arial" pitchFamily="34" charset="0"/>
              </a:rPr>
              <a:t>Failure by Spectral-IFOV-Shift</a:t>
            </a:r>
          </a:p>
        </p:txBody>
      </p:sp>
      <p:sp>
        <p:nvSpPr>
          <p:cNvPr id="38" name="Text Box 5">
            <a:extLst>
              <a:ext uri="{FF2B5EF4-FFF2-40B4-BE49-F238E27FC236}">
                <a16:creationId xmlns:a16="http://schemas.microsoft.com/office/drawing/2014/main" id="{0015EAFF-4547-B446-83E5-3FF16BC04812}"/>
              </a:ext>
            </a:extLst>
          </p:cNvPr>
          <p:cNvSpPr txBox="1">
            <a:spLocks noChangeArrowheads="1"/>
          </p:cNvSpPr>
          <p:nvPr/>
        </p:nvSpPr>
        <p:spPr bwMode="auto">
          <a:xfrm rot="5400000">
            <a:off x="2394555" y="4328257"/>
            <a:ext cx="1295679" cy="338540"/>
          </a:xfrm>
          <a:prstGeom prst="rect">
            <a:avLst/>
          </a:prstGeom>
          <a:noFill/>
          <a:ln w="9525">
            <a:noFill/>
            <a:miter lim="800000"/>
            <a:headEnd/>
            <a:tailEnd/>
          </a:ln>
          <a:effectLst/>
        </p:spPr>
        <p:txBody>
          <a:bodyPr lIns="91426" tIns="45713" rIns="91426" bIns="45713">
            <a:spAutoFit/>
          </a:bodyPr>
          <a:lstStyle/>
          <a:p>
            <a:pPr defTabSz="914582">
              <a:spcBef>
                <a:spcPct val="50000"/>
              </a:spcBef>
            </a:pPr>
            <a:r>
              <a:rPr lang="en-US" sz="1600" dirty="0">
                <a:latin typeface="Arial" pitchFamily="34" charset="0"/>
                <a:cs typeface="Arial" pitchFamily="34" charset="0"/>
              </a:rPr>
              <a:t>Wavelength</a:t>
            </a:r>
          </a:p>
        </p:txBody>
      </p:sp>
      <p:sp>
        <p:nvSpPr>
          <p:cNvPr id="18" name="TextBox 17">
            <a:extLst>
              <a:ext uri="{FF2B5EF4-FFF2-40B4-BE49-F238E27FC236}">
                <a16:creationId xmlns:a16="http://schemas.microsoft.com/office/drawing/2014/main" id="{F45D8A4A-A972-0E4F-A92D-CA3D9A090126}"/>
              </a:ext>
            </a:extLst>
          </p:cNvPr>
          <p:cNvSpPr txBox="1"/>
          <p:nvPr/>
        </p:nvSpPr>
        <p:spPr>
          <a:xfrm>
            <a:off x="445636" y="2006046"/>
            <a:ext cx="2300545" cy="3139321"/>
          </a:xfrm>
          <a:prstGeom prst="rect">
            <a:avLst/>
          </a:prstGeom>
          <a:noFill/>
        </p:spPr>
        <p:txBody>
          <a:bodyPr wrap="square" rtlCol="0">
            <a:spAutoFit/>
          </a:bodyPr>
          <a:lstStyle/>
          <a:p>
            <a:r>
              <a:rPr lang="en-US" dirty="0"/>
              <a:t>Physical detectors often exhibit different kinds of alignment-related nonuniformities.</a:t>
            </a:r>
          </a:p>
          <a:p>
            <a:endParaRPr lang="en-US" dirty="0"/>
          </a:p>
          <a:p>
            <a:r>
              <a:rPr lang="en-US" dirty="0"/>
              <a:t>These distortions should also be characterized during the spectral calibration process.</a:t>
            </a:r>
          </a:p>
        </p:txBody>
      </p:sp>
    </p:spTree>
    <p:extLst>
      <p:ext uri="{BB962C8B-B14F-4D97-AF65-F5344CB8AC3E}">
        <p14:creationId xmlns:p14="http://schemas.microsoft.com/office/powerpoint/2010/main" val="252182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FE5A91-0157-744E-8E14-57859CFAEB90}"/>
              </a:ext>
            </a:extLst>
          </p:cNvPr>
          <p:cNvSpPr>
            <a:spLocks noGrp="1"/>
          </p:cNvSpPr>
          <p:nvPr>
            <p:ph type="dt" sz="half" idx="2"/>
          </p:nvPr>
        </p:nvSpPr>
        <p:spPr/>
        <p:txBody>
          <a:bodyPr/>
          <a:lstStyle/>
          <a:p>
            <a:fld id="{5C34719C-2497-D546-83D1-6EE09713EC74}" type="datetime1">
              <a:rPr lang="en-US" smtClean="0"/>
              <a:t>2/13/20</a:t>
            </a:fld>
            <a:endParaRPr lang="en-US" dirty="0"/>
          </a:p>
        </p:txBody>
      </p:sp>
      <p:sp>
        <p:nvSpPr>
          <p:cNvPr id="3" name="Footer Placeholder 2">
            <a:extLst>
              <a:ext uri="{FF2B5EF4-FFF2-40B4-BE49-F238E27FC236}">
                <a16:creationId xmlns:a16="http://schemas.microsoft.com/office/drawing/2014/main" id="{7857A183-0E3C-864B-8A01-5472BF2198FC}"/>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0F6FBC50-80BF-8C48-AB01-A4C501D5CF96}"/>
              </a:ext>
            </a:extLst>
          </p:cNvPr>
          <p:cNvSpPr>
            <a:spLocks noGrp="1"/>
          </p:cNvSpPr>
          <p:nvPr>
            <p:ph type="sldNum" sz="quarter" idx="4"/>
          </p:nvPr>
        </p:nvSpPr>
        <p:spPr/>
        <p:txBody>
          <a:bodyPr/>
          <a:lstStyle/>
          <a:p>
            <a:fld id="{1BB0B505-5A34-8746-A5A9-793D5E51FFCB}" type="slidenum">
              <a:rPr lang="en-US" smtClean="0"/>
              <a:pPr/>
              <a:t>5</a:t>
            </a:fld>
            <a:endParaRPr lang="en-US" dirty="0"/>
          </a:p>
        </p:txBody>
      </p:sp>
      <p:sp>
        <p:nvSpPr>
          <p:cNvPr id="6" name="Title 5">
            <a:extLst>
              <a:ext uri="{FF2B5EF4-FFF2-40B4-BE49-F238E27FC236}">
                <a16:creationId xmlns:a16="http://schemas.microsoft.com/office/drawing/2014/main" id="{461218FF-0994-1448-A99A-386D09EFAEB3}"/>
              </a:ext>
            </a:extLst>
          </p:cNvPr>
          <p:cNvSpPr>
            <a:spLocks noGrp="1"/>
          </p:cNvSpPr>
          <p:nvPr>
            <p:ph type="ctrTitle"/>
          </p:nvPr>
        </p:nvSpPr>
        <p:spPr/>
        <p:txBody>
          <a:bodyPr/>
          <a:lstStyle/>
          <a:p>
            <a:r>
              <a:rPr lang="en-US" dirty="0"/>
              <a:t>Wavelength fitting</a:t>
            </a:r>
          </a:p>
        </p:txBody>
      </p:sp>
      <p:pic>
        <p:nvPicPr>
          <p:cNvPr id="7" name="Picture 3">
            <a:extLst>
              <a:ext uri="{FF2B5EF4-FFF2-40B4-BE49-F238E27FC236}">
                <a16:creationId xmlns:a16="http://schemas.microsoft.com/office/drawing/2014/main" id="{9055F41E-4B38-8148-A8A8-FD81C1A09F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665768" y="2234939"/>
            <a:ext cx="7546642" cy="4165065"/>
          </a:xfrm>
          <a:prstGeom prst="rect">
            <a:avLst/>
          </a:prstGeom>
          <a:noFill/>
          <a:ln/>
        </p:spPr>
      </p:pic>
      <p:sp>
        <p:nvSpPr>
          <p:cNvPr id="8" name="TextBox 7">
            <a:extLst>
              <a:ext uri="{FF2B5EF4-FFF2-40B4-BE49-F238E27FC236}">
                <a16:creationId xmlns:a16="http://schemas.microsoft.com/office/drawing/2014/main" id="{DC43AEA3-57E4-684E-A603-4B2DF1DB6C93}"/>
              </a:ext>
            </a:extLst>
          </p:cNvPr>
          <p:cNvSpPr txBox="1"/>
          <p:nvPr/>
        </p:nvSpPr>
        <p:spPr>
          <a:xfrm>
            <a:off x="931590" y="6138662"/>
            <a:ext cx="2273379" cy="307777"/>
          </a:xfrm>
          <a:prstGeom prst="rect">
            <a:avLst/>
          </a:prstGeom>
          <a:noFill/>
        </p:spPr>
        <p:txBody>
          <a:bodyPr wrap="none" rtlCol="0">
            <a:spAutoFit/>
          </a:bodyPr>
          <a:lstStyle/>
          <a:p>
            <a:r>
              <a:rPr lang="en-US" sz="1400" dirty="0"/>
              <a:t>Courtesy Robert O. Green</a:t>
            </a:r>
          </a:p>
        </p:txBody>
      </p:sp>
      <p:sp>
        <p:nvSpPr>
          <p:cNvPr id="5" name="TextBox 4">
            <a:extLst>
              <a:ext uri="{FF2B5EF4-FFF2-40B4-BE49-F238E27FC236}">
                <a16:creationId xmlns:a16="http://schemas.microsoft.com/office/drawing/2014/main" id="{B83967A2-EF1A-5C45-B6D8-21F8017D9575}"/>
              </a:ext>
            </a:extLst>
          </p:cNvPr>
          <p:cNvSpPr txBox="1"/>
          <p:nvPr/>
        </p:nvSpPr>
        <p:spPr>
          <a:xfrm>
            <a:off x="454026" y="1100832"/>
            <a:ext cx="7970127" cy="923330"/>
          </a:xfrm>
          <a:prstGeom prst="rect">
            <a:avLst/>
          </a:prstGeom>
          <a:noFill/>
        </p:spPr>
        <p:txBody>
          <a:bodyPr wrap="square" rtlCol="0">
            <a:spAutoFit/>
          </a:bodyPr>
          <a:lstStyle/>
          <a:p>
            <a:r>
              <a:rPr lang="en-US" dirty="0"/>
              <a:t>Often the best spectral calibration standard is the atmosphere itself.  By fitting the measurement (green) to the known features of the atmosphere (red) we find the wavelength spacing and offset that best explains the data. </a:t>
            </a:r>
          </a:p>
        </p:txBody>
      </p:sp>
    </p:spTree>
    <p:extLst>
      <p:ext uri="{BB962C8B-B14F-4D97-AF65-F5344CB8AC3E}">
        <p14:creationId xmlns:p14="http://schemas.microsoft.com/office/powerpoint/2010/main" val="2682114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6</a:t>
            </a:fld>
            <a:endParaRPr lang="en-US" dirty="0"/>
          </a:p>
        </p:txBody>
      </p:sp>
      <p:sp>
        <p:nvSpPr>
          <p:cNvPr id="6" name="Title 5"/>
          <p:cNvSpPr>
            <a:spLocks noGrp="1"/>
          </p:cNvSpPr>
          <p:nvPr>
            <p:ph type="ctrTitle"/>
          </p:nvPr>
        </p:nvSpPr>
        <p:spPr/>
        <p:txBody>
          <a:bodyPr/>
          <a:lstStyle/>
          <a:p>
            <a:r>
              <a:rPr lang="en-US" dirty="0"/>
              <a:t>Wavelength fitting with the atmosphere</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1999" y="2407960"/>
            <a:ext cx="3394955" cy="1392129"/>
          </a:xfrm>
          <a:prstGeom prst="rect">
            <a:avLst/>
          </a:prstGeom>
        </p:spPr>
      </p:pic>
      <p:sp>
        <p:nvSpPr>
          <p:cNvPr id="14" name="TextBox 13"/>
          <p:cNvSpPr txBox="1"/>
          <p:nvPr/>
        </p:nvSpPr>
        <p:spPr>
          <a:xfrm>
            <a:off x="4176086" y="3653787"/>
            <a:ext cx="2168512" cy="369332"/>
          </a:xfrm>
          <a:prstGeom prst="rect">
            <a:avLst/>
          </a:prstGeom>
          <a:noFill/>
        </p:spPr>
        <p:txBody>
          <a:bodyPr wrap="square" rtlCol="0">
            <a:spAutoFit/>
          </a:bodyPr>
          <a:lstStyle/>
          <a:p>
            <a:r>
              <a:rPr lang="en-US">
                <a:solidFill>
                  <a:srgbClr val="FF0000"/>
                </a:solidFill>
              </a:rPr>
              <a:t>Solar zenith</a:t>
            </a:r>
            <a:endParaRPr lang="en-US" dirty="0">
              <a:solidFill>
                <a:srgbClr val="FF0000"/>
              </a:solidFill>
            </a:endParaRPr>
          </a:p>
        </p:txBody>
      </p:sp>
      <p:sp>
        <p:nvSpPr>
          <p:cNvPr id="15" name="TextBox 14"/>
          <p:cNvSpPr txBox="1"/>
          <p:nvPr/>
        </p:nvSpPr>
        <p:spPr>
          <a:xfrm>
            <a:off x="425304" y="1573618"/>
            <a:ext cx="7969665" cy="923330"/>
          </a:xfrm>
          <a:prstGeom prst="rect">
            <a:avLst/>
          </a:prstGeom>
          <a:noFill/>
        </p:spPr>
        <p:txBody>
          <a:bodyPr wrap="square" rtlCol="0">
            <a:spAutoFit/>
          </a:bodyPr>
          <a:lstStyle/>
          <a:p>
            <a:r>
              <a:rPr lang="en-US" dirty="0">
                <a:ea typeface="Helvetica" charset="0"/>
                <a:cs typeface="Helvetica" charset="0"/>
              </a:rPr>
              <a:t>1. Calculate an average </a:t>
            </a:r>
            <a:r>
              <a:rPr lang="en-US" b="1" dirty="0">
                <a:ea typeface="Helvetica" charset="0"/>
                <a:cs typeface="Helvetica" charset="0"/>
              </a:rPr>
              <a:t>Top of Atmosphere (TOA) reflectance </a:t>
            </a:r>
            <a:r>
              <a:rPr lang="en-US" dirty="0">
                <a:ea typeface="Helvetica" charset="0"/>
                <a:cs typeface="Helvetica" charset="0"/>
              </a:rPr>
              <a:t>for each cross-track position.  This normalizes for the variable solar illumination, expressing the measurement as a fraction of incoming irradiance.</a:t>
            </a:r>
          </a:p>
        </p:txBody>
      </p:sp>
      <p:sp>
        <p:nvSpPr>
          <p:cNvPr id="17" name="TextBox 16"/>
          <p:cNvSpPr txBox="1"/>
          <p:nvPr/>
        </p:nvSpPr>
        <p:spPr>
          <a:xfrm>
            <a:off x="4788424" y="2707729"/>
            <a:ext cx="2661661" cy="369332"/>
          </a:xfrm>
          <a:prstGeom prst="rect">
            <a:avLst/>
          </a:prstGeom>
          <a:noFill/>
        </p:spPr>
        <p:txBody>
          <a:bodyPr wrap="square" rtlCol="0">
            <a:spAutoFit/>
          </a:bodyPr>
          <a:lstStyle/>
          <a:p>
            <a:r>
              <a:rPr lang="en-US" dirty="0">
                <a:solidFill>
                  <a:srgbClr val="FF0000"/>
                </a:solidFill>
              </a:rPr>
              <a:t>Measured radiance</a:t>
            </a:r>
          </a:p>
        </p:txBody>
      </p:sp>
      <p:sp>
        <p:nvSpPr>
          <p:cNvPr id="18" name="TextBox 17"/>
          <p:cNvSpPr txBox="1"/>
          <p:nvPr/>
        </p:nvSpPr>
        <p:spPr>
          <a:xfrm>
            <a:off x="2333385" y="3653787"/>
            <a:ext cx="2458958" cy="369332"/>
          </a:xfrm>
          <a:prstGeom prst="rect">
            <a:avLst/>
          </a:prstGeom>
          <a:noFill/>
        </p:spPr>
        <p:txBody>
          <a:bodyPr wrap="square" rtlCol="0">
            <a:spAutoFit/>
          </a:bodyPr>
          <a:lstStyle/>
          <a:p>
            <a:r>
              <a:rPr lang="en-US">
                <a:solidFill>
                  <a:srgbClr val="FF0000"/>
                </a:solidFill>
              </a:rPr>
              <a:t>Solar irradiance</a:t>
            </a:r>
            <a:endParaRPr lang="en-US" dirty="0">
              <a:solidFill>
                <a:srgbClr val="FF0000"/>
              </a:solidFill>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0107" t="37391" r="14653" b="35652"/>
          <a:stretch/>
        </p:blipFill>
        <p:spPr>
          <a:xfrm>
            <a:off x="3551712" y="4258916"/>
            <a:ext cx="5135087" cy="2380856"/>
          </a:xfrm>
          <a:prstGeom prst="rect">
            <a:avLst/>
          </a:prstGeom>
        </p:spPr>
      </p:pic>
      <p:sp>
        <p:nvSpPr>
          <p:cNvPr id="5" name="TextBox 4">
            <a:extLst>
              <a:ext uri="{FF2B5EF4-FFF2-40B4-BE49-F238E27FC236}">
                <a16:creationId xmlns:a16="http://schemas.microsoft.com/office/drawing/2014/main" id="{9329117D-BC25-BB4C-BE57-3DCC0545FA8B}"/>
              </a:ext>
            </a:extLst>
          </p:cNvPr>
          <p:cNvSpPr txBox="1"/>
          <p:nvPr/>
        </p:nvSpPr>
        <p:spPr>
          <a:xfrm>
            <a:off x="454026" y="1108953"/>
            <a:ext cx="7007046" cy="369332"/>
          </a:xfrm>
          <a:prstGeom prst="rect">
            <a:avLst/>
          </a:prstGeom>
          <a:noFill/>
        </p:spPr>
        <p:txBody>
          <a:bodyPr wrap="none" rtlCol="0">
            <a:spAutoFit/>
          </a:bodyPr>
          <a:lstStyle/>
          <a:p>
            <a:r>
              <a:rPr lang="en-US" dirty="0"/>
              <a:t>The procedure for fitting atmospheric features is straightforward. </a:t>
            </a:r>
          </a:p>
        </p:txBody>
      </p:sp>
      <p:sp>
        <p:nvSpPr>
          <p:cNvPr id="13" name="TextBox 12">
            <a:extLst>
              <a:ext uri="{FF2B5EF4-FFF2-40B4-BE49-F238E27FC236}">
                <a16:creationId xmlns:a16="http://schemas.microsoft.com/office/drawing/2014/main" id="{262D1263-0F3D-E246-969B-D7411EC2EF14}"/>
              </a:ext>
            </a:extLst>
          </p:cNvPr>
          <p:cNvSpPr txBox="1"/>
          <p:nvPr/>
        </p:nvSpPr>
        <p:spPr>
          <a:xfrm>
            <a:off x="491023" y="4353927"/>
            <a:ext cx="3060689" cy="1754326"/>
          </a:xfrm>
          <a:prstGeom prst="rect">
            <a:avLst/>
          </a:prstGeom>
          <a:noFill/>
        </p:spPr>
        <p:txBody>
          <a:bodyPr wrap="square" rtlCol="0">
            <a:spAutoFit/>
          </a:bodyPr>
          <a:lstStyle/>
          <a:p>
            <a:r>
              <a:rPr lang="en-US" dirty="0">
                <a:ea typeface="Helvetica" charset="0"/>
                <a:cs typeface="Helvetica" charset="0"/>
              </a:rPr>
              <a:t>Typical TOA reflectance values are greater than zero, and less than one.  </a:t>
            </a:r>
          </a:p>
          <a:p>
            <a:endParaRPr lang="en-US" dirty="0">
              <a:ea typeface="Helvetica" charset="0"/>
              <a:cs typeface="Helvetica" charset="0"/>
            </a:endParaRPr>
          </a:p>
          <a:p>
            <a:r>
              <a:rPr lang="en-US" dirty="0">
                <a:ea typeface="Helvetica" charset="0"/>
                <a:cs typeface="Helvetica" charset="0"/>
              </a:rPr>
              <a:t>They preserve features’ wavelength positions.</a:t>
            </a:r>
          </a:p>
        </p:txBody>
      </p:sp>
    </p:spTree>
    <p:extLst>
      <p:ext uri="{BB962C8B-B14F-4D97-AF65-F5344CB8AC3E}">
        <p14:creationId xmlns:p14="http://schemas.microsoft.com/office/powerpoint/2010/main" val="3855404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7</a:t>
            </a:fld>
            <a:endParaRPr lang="en-US" dirty="0"/>
          </a:p>
        </p:txBody>
      </p:sp>
      <p:sp>
        <p:nvSpPr>
          <p:cNvPr id="6" name="Title 5"/>
          <p:cNvSpPr>
            <a:spLocks noGrp="1"/>
          </p:cNvSpPr>
          <p:nvPr>
            <p:ph type="ctrTitle"/>
          </p:nvPr>
        </p:nvSpPr>
        <p:spPr/>
        <p:txBody>
          <a:bodyPr/>
          <a:lstStyle/>
          <a:p>
            <a:r>
              <a:rPr lang="en-US" dirty="0"/>
              <a:t>Wavelength fitting (contd.)</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28" y="4876720"/>
            <a:ext cx="7187609" cy="1269255"/>
          </a:xfrm>
          <a:prstGeom prst="rect">
            <a:avLst/>
          </a:prstGeom>
        </p:spPr>
      </p:pic>
      <p:sp>
        <p:nvSpPr>
          <p:cNvPr id="13" name="TextBox 12"/>
          <p:cNvSpPr txBox="1"/>
          <p:nvPr/>
        </p:nvSpPr>
        <p:spPr>
          <a:xfrm>
            <a:off x="2679404" y="5890795"/>
            <a:ext cx="723275" cy="369332"/>
          </a:xfrm>
          <a:prstGeom prst="rect">
            <a:avLst/>
          </a:prstGeom>
          <a:noFill/>
        </p:spPr>
        <p:txBody>
          <a:bodyPr wrap="none" rtlCol="0">
            <a:spAutoFit/>
          </a:bodyPr>
          <a:lstStyle/>
          <a:p>
            <a:r>
              <a:rPr lang="en-US">
                <a:solidFill>
                  <a:srgbClr val="FF0000"/>
                </a:solidFill>
              </a:rPr>
              <a:t>width</a:t>
            </a:r>
            <a:endParaRPr lang="en-US" dirty="0">
              <a:solidFill>
                <a:srgbClr val="FF0000"/>
              </a:solidFill>
            </a:endParaRPr>
          </a:p>
        </p:txBody>
      </p:sp>
      <p:sp>
        <p:nvSpPr>
          <p:cNvPr id="16" name="TextBox 15"/>
          <p:cNvSpPr txBox="1"/>
          <p:nvPr/>
        </p:nvSpPr>
        <p:spPr>
          <a:xfrm>
            <a:off x="454026" y="3515194"/>
            <a:ext cx="8232774" cy="1754326"/>
          </a:xfrm>
          <a:prstGeom prst="rect">
            <a:avLst/>
          </a:prstGeom>
          <a:noFill/>
        </p:spPr>
        <p:txBody>
          <a:bodyPr wrap="square" rtlCol="0">
            <a:spAutoFit/>
          </a:bodyPr>
          <a:lstStyle/>
          <a:p>
            <a:r>
              <a:rPr lang="en-US" dirty="0">
                <a:ea typeface="Helvetica" charset="0"/>
                <a:cs typeface="Helvetica" charset="0"/>
              </a:rPr>
              <a:t>2. Calculate absorption coefficients for an obvious, sharp atmospheric feature using an appropriate Radiative Transfer Model (I use 6s or MODTRAN).</a:t>
            </a:r>
          </a:p>
          <a:p>
            <a:endParaRPr lang="en-US" dirty="0">
              <a:ea typeface="Helvetica" charset="0"/>
              <a:cs typeface="Helvetica" charset="0"/>
            </a:endParaRPr>
          </a:p>
          <a:p>
            <a:r>
              <a:rPr lang="en-US" dirty="0">
                <a:ea typeface="Helvetica" charset="0"/>
                <a:cs typeface="Helvetica" charset="0"/>
              </a:rPr>
              <a:t>3. Optimize continuum and </a:t>
            </a:r>
            <a:r>
              <a:rPr lang="en-US" dirty="0" err="1">
                <a:ea typeface="Helvetica" charset="0"/>
                <a:cs typeface="Helvetica" charset="0"/>
              </a:rPr>
              <a:t>absoprtion</a:t>
            </a:r>
            <a:r>
              <a:rPr lang="en-US" dirty="0">
                <a:ea typeface="Helvetica" charset="0"/>
                <a:cs typeface="Helvetica" charset="0"/>
              </a:rPr>
              <a:t> depth via Levenberg-Maquardt gradient descent.  We find the model which best fits the measured feature (note – this only works over short wavelength intervals</a:t>
            </a:r>
          </a:p>
        </p:txBody>
      </p:sp>
      <p:sp>
        <p:nvSpPr>
          <p:cNvPr id="19" name="TextBox 18"/>
          <p:cNvSpPr txBox="1"/>
          <p:nvPr/>
        </p:nvSpPr>
        <p:spPr>
          <a:xfrm>
            <a:off x="4958885" y="5625798"/>
            <a:ext cx="607859" cy="369332"/>
          </a:xfrm>
          <a:prstGeom prst="rect">
            <a:avLst/>
          </a:prstGeom>
          <a:noFill/>
        </p:spPr>
        <p:txBody>
          <a:bodyPr wrap="none" rtlCol="0">
            <a:spAutoFit/>
          </a:bodyPr>
          <a:lstStyle/>
          <a:p>
            <a:r>
              <a:rPr lang="en-US" dirty="0">
                <a:solidFill>
                  <a:srgbClr val="FF0000"/>
                </a:solidFill>
              </a:rPr>
              <a:t>shift</a:t>
            </a:r>
          </a:p>
        </p:txBody>
      </p:sp>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10107" t="37391" r="14653" b="35652"/>
          <a:stretch/>
        </p:blipFill>
        <p:spPr>
          <a:xfrm>
            <a:off x="1997756" y="1258925"/>
            <a:ext cx="4827586" cy="2238285"/>
          </a:xfrm>
          <a:prstGeom prst="rect">
            <a:avLst/>
          </a:prstGeom>
        </p:spPr>
      </p:pic>
      <p:sp>
        <p:nvSpPr>
          <p:cNvPr id="7" name="TextBox 6">
            <a:extLst>
              <a:ext uri="{FF2B5EF4-FFF2-40B4-BE49-F238E27FC236}">
                <a16:creationId xmlns:a16="http://schemas.microsoft.com/office/drawing/2014/main" id="{3EE866E7-CCBA-EE4F-A4F6-964D2730465F}"/>
              </a:ext>
            </a:extLst>
          </p:cNvPr>
          <p:cNvSpPr txBox="1"/>
          <p:nvPr/>
        </p:nvSpPr>
        <p:spPr>
          <a:xfrm>
            <a:off x="6338394" y="5959275"/>
            <a:ext cx="1785078" cy="307777"/>
          </a:xfrm>
          <a:prstGeom prst="rect">
            <a:avLst/>
          </a:prstGeom>
          <a:noFill/>
        </p:spPr>
        <p:txBody>
          <a:bodyPr wrap="square" rtlCol="0">
            <a:spAutoFit/>
          </a:bodyPr>
          <a:lstStyle/>
          <a:p>
            <a:r>
              <a:rPr lang="en-US" sz="1400" dirty="0">
                <a:solidFill>
                  <a:srgbClr val="FF0000"/>
                </a:solidFill>
              </a:rPr>
              <a:t>A linear continuum</a:t>
            </a:r>
          </a:p>
        </p:txBody>
      </p:sp>
    </p:spTree>
    <p:extLst>
      <p:ext uri="{BB962C8B-B14F-4D97-AF65-F5344CB8AC3E}">
        <p14:creationId xmlns:p14="http://schemas.microsoft.com/office/powerpoint/2010/main" val="557369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CC1B7A-7CEA-DB4C-9E3D-BC60EAF31D60}"/>
              </a:ext>
            </a:extLst>
          </p:cNvPr>
          <p:cNvSpPr>
            <a:spLocks noGrp="1"/>
          </p:cNvSpPr>
          <p:nvPr>
            <p:ph type="dt" sz="half" idx="2"/>
          </p:nvPr>
        </p:nvSpPr>
        <p:spPr/>
        <p:txBody>
          <a:bodyPr/>
          <a:lstStyle/>
          <a:p>
            <a:fld id="{5C34719C-2497-D546-83D1-6EE09713EC74}" type="datetime1">
              <a:rPr lang="en-US" smtClean="0"/>
              <a:t>2/13/20</a:t>
            </a:fld>
            <a:endParaRPr lang="en-US" dirty="0"/>
          </a:p>
        </p:txBody>
      </p:sp>
      <p:sp>
        <p:nvSpPr>
          <p:cNvPr id="3" name="Footer Placeholder 2">
            <a:extLst>
              <a:ext uri="{FF2B5EF4-FFF2-40B4-BE49-F238E27FC236}">
                <a16:creationId xmlns:a16="http://schemas.microsoft.com/office/drawing/2014/main" id="{118B51B5-0374-3A47-9DA6-DE8CB5D50259}"/>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65A0A9B8-175D-B248-99B2-5D30C13CD2FE}"/>
              </a:ext>
            </a:extLst>
          </p:cNvPr>
          <p:cNvSpPr>
            <a:spLocks noGrp="1"/>
          </p:cNvSpPr>
          <p:nvPr>
            <p:ph type="sldNum" sz="quarter" idx="4"/>
          </p:nvPr>
        </p:nvSpPr>
        <p:spPr/>
        <p:txBody>
          <a:bodyPr/>
          <a:lstStyle/>
          <a:p>
            <a:fld id="{1BB0B505-5A34-8746-A5A9-793D5E51FFCB}" type="slidenum">
              <a:rPr lang="en-US" smtClean="0"/>
              <a:pPr/>
              <a:t>8</a:t>
            </a:fld>
            <a:endParaRPr lang="en-US" dirty="0"/>
          </a:p>
        </p:txBody>
      </p:sp>
      <p:sp>
        <p:nvSpPr>
          <p:cNvPr id="6" name="Title 5">
            <a:extLst>
              <a:ext uri="{FF2B5EF4-FFF2-40B4-BE49-F238E27FC236}">
                <a16:creationId xmlns:a16="http://schemas.microsoft.com/office/drawing/2014/main" id="{432B0C2F-FA98-5D4D-A827-38CD182F680D}"/>
              </a:ext>
            </a:extLst>
          </p:cNvPr>
          <p:cNvSpPr>
            <a:spLocks noGrp="1"/>
          </p:cNvSpPr>
          <p:nvPr>
            <p:ph type="ctrTitle"/>
          </p:nvPr>
        </p:nvSpPr>
        <p:spPr>
          <a:xfrm>
            <a:off x="454026" y="454025"/>
            <a:ext cx="2391576" cy="436031"/>
          </a:xfrm>
        </p:spPr>
        <p:txBody>
          <a:bodyPr/>
          <a:lstStyle/>
          <a:p>
            <a:r>
              <a:rPr lang="en-US" dirty="0"/>
              <a:t>Wavelength fitting example</a:t>
            </a:r>
          </a:p>
        </p:txBody>
      </p:sp>
      <p:pic>
        <p:nvPicPr>
          <p:cNvPr id="7" name="Picture 3">
            <a:extLst>
              <a:ext uri="{FF2B5EF4-FFF2-40B4-BE49-F238E27FC236}">
                <a16:creationId xmlns:a16="http://schemas.microsoft.com/office/drawing/2014/main" id="{A132CF01-8564-8F45-88A0-76388073A14D}"/>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t="25374" b="20324"/>
          <a:stretch/>
        </p:blipFill>
        <p:spPr bwMode="auto">
          <a:xfrm>
            <a:off x="454026" y="3702205"/>
            <a:ext cx="3844649" cy="2701770"/>
          </a:xfrm>
          <a:prstGeom prst="rect">
            <a:avLst/>
          </a:prstGeom>
          <a:solidFill>
            <a:schemeClr val="bg1"/>
          </a:solidFill>
          <a:ln w="28575" cmpd="sng">
            <a:noFill/>
          </a:ln>
        </p:spPr>
      </p:pic>
      <p:pic>
        <p:nvPicPr>
          <p:cNvPr id="9" name="Picture 8">
            <a:extLst>
              <a:ext uri="{FF2B5EF4-FFF2-40B4-BE49-F238E27FC236}">
                <a16:creationId xmlns:a16="http://schemas.microsoft.com/office/drawing/2014/main" id="{B2D52037-3FC3-2249-850A-4E7634CBC7F0}"/>
              </a:ext>
            </a:extLst>
          </p:cNvPr>
          <p:cNvPicPr>
            <a:picLocks noChangeAspect="1"/>
          </p:cNvPicPr>
          <p:nvPr/>
        </p:nvPicPr>
        <p:blipFill rotWithShape="1">
          <a:blip r:embed="rId3"/>
          <a:srcRect l="7780" r="50000"/>
          <a:stretch/>
        </p:blipFill>
        <p:spPr>
          <a:xfrm>
            <a:off x="3178094" y="405382"/>
            <a:ext cx="2734091" cy="4388569"/>
          </a:xfrm>
          <a:prstGeom prst="rect">
            <a:avLst/>
          </a:prstGeom>
        </p:spPr>
      </p:pic>
      <p:pic>
        <p:nvPicPr>
          <p:cNvPr id="10" name="Picture 9">
            <a:extLst>
              <a:ext uri="{FF2B5EF4-FFF2-40B4-BE49-F238E27FC236}">
                <a16:creationId xmlns:a16="http://schemas.microsoft.com/office/drawing/2014/main" id="{229BE638-B343-9C42-A160-7B6AB725FE85}"/>
              </a:ext>
            </a:extLst>
          </p:cNvPr>
          <p:cNvPicPr>
            <a:picLocks noChangeAspect="1"/>
          </p:cNvPicPr>
          <p:nvPr/>
        </p:nvPicPr>
        <p:blipFill rotWithShape="1">
          <a:blip r:embed="rId3"/>
          <a:srcRect l="48333" r="7674"/>
          <a:stretch/>
        </p:blipFill>
        <p:spPr>
          <a:xfrm>
            <a:off x="6021656" y="427409"/>
            <a:ext cx="2857477" cy="4401771"/>
          </a:xfrm>
          <a:prstGeom prst="rect">
            <a:avLst/>
          </a:prstGeom>
        </p:spPr>
      </p:pic>
      <p:sp>
        <p:nvSpPr>
          <p:cNvPr id="11" name="Rectangle 10">
            <a:extLst>
              <a:ext uri="{FF2B5EF4-FFF2-40B4-BE49-F238E27FC236}">
                <a16:creationId xmlns:a16="http://schemas.microsoft.com/office/drawing/2014/main" id="{8478A1A7-1222-A146-9FBA-DCC21498ED75}"/>
              </a:ext>
            </a:extLst>
          </p:cNvPr>
          <p:cNvSpPr/>
          <p:nvPr/>
        </p:nvSpPr>
        <p:spPr>
          <a:xfrm>
            <a:off x="1437624" y="4302215"/>
            <a:ext cx="109847" cy="82686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D800543C-C2C8-DE42-BFF3-4AF9212BFF4D}"/>
              </a:ext>
            </a:extLst>
          </p:cNvPr>
          <p:cNvSpPr/>
          <p:nvPr/>
        </p:nvSpPr>
        <p:spPr>
          <a:xfrm>
            <a:off x="1539779" y="4380518"/>
            <a:ext cx="109847" cy="82686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07CC8617-0B73-304C-8ECB-3638D5D2F346}"/>
              </a:ext>
            </a:extLst>
          </p:cNvPr>
          <p:cNvSpPr txBox="1"/>
          <p:nvPr/>
        </p:nvSpPr>
        <p:spPr>
          <a:xfrm rot="16200000">
            <a:off x="5130445" y="1250221"/>
            <a:ext cx="1796337" cy="246221"/>
          </a:xfrm>
          <a:prstGeom prst="rect">
            <a:avLst/>
          </a:prstGeom>
          <a:noFill/>
        </p:spPr>
        <p:txBody>
          <a:bodyPr wrap="square" rtlCol="0">
            <a:spAutoFit/>
          </a:bodyPr>
          <a:lstStyle/>
          <a:p>
            <a:r>
              <a:rPr lang="en-US" sz="1000" dirty="0"/>
              <a:t>Apparent reflectance</a:t>
            </a:r>
          </a:p>
        </p:txBody>
      </p:sp>
      <p:sp>
        <p:nvSpPr>
          <p:cNvPr id="22" name="TextBox 21">
            <a:extLst>
              <a:ext uri="{FF2B5EF4-FFF2-40B4-BE49-F238E27FC236}">
                <a16:creationId xmlns:a16="http://schemas.microsoft.com/office/drawing/2014/main" id="{EC363259-C9D7-7D46-8D3A-3163DE3D710C}"/>
              </a:ext>
            </a:extLst>
          </p:cNvPr>
          <p:cNvSpPr txBox="1"/>
          <p:nvPr/>
        </p:nvSpPr>
        <p:spPr>
          <a:xfrm rot="16200000">
            <a:off x="5583691" y="3194808"/>
            <a:ext cx="1305011" cy="246221"/>
          </a:xfrm>
          <a:prstGeom prst="rect">
            <a:avLst/>
          </a:prstGeom>
          <a:noFill/>
        </p:spPr>
        <p:txBody>
          <a:bodyPr wrap="square" rtlCol="0">
            <a:spAutoFit/>
          </a:bodyPr>
          <a:lstStyle/>
          <a:p>
            <a:r>
              <a:rPr lang="en-US" sz="1000" dirty="0"/>
              <a:t>Residual error</a:t>
            </a:r>
          </a:p>
        </p:txBody>
      </p:sp>
      <p:sp>
        <p:nvSpPr>
          <p:cNvPr id="23" name="TextBox 22">
            <a:extLst>
              <a:ext uri="{FF2B5EF4-FFF2-40B4-BE49-F238E27FC236}">
                <a16:creationId xmlns:a16="http://schemas.microsoft.com/office/drawing/2014/main" id="{5A631114-0E2B-7F4D-B4AC-B661F3359EE3}"/>
              </a:ext>
            </a:extLst>
          </p:cNvPr>
          <p:cNvSpPr txBox="1"/>
          <p:nvPr/>
        </p:nvSpPr>
        <p:spPr>
          <a:xfrm rot="16200000">
            <a:off x="2284999" y="1404297"/>
            <a:ext cx="1488185" cy="246221"/>
          </a:xfrm>
          <a:prstGeom prst="rect">
            <a:avLst/>
          </a:prstGeom>
          <a:noFill/>
        </p:spPr>
        <p:txBody>
          <a:bodyPr wrap="square" rtlCol="0">
            <a:spAutoFit/>
          </a:bodyPr>
          <a:lstStyle/>
          <a:p>
            <a:r>
              <a:rPr lang="en-US" sz="1000" dirty="0"/>
              <a:t>Apparent reflectance</a:t>
            </a:r>
          </a:p>
        </p:txBody>
      </p:sp>
      <p:sp>
        <p:nvSpPr>
          <p:cNvPr id="24" name="TextBox 23">
            <a:extLst>
              <a:ext uri="{FF2B5EF4-FFF2-40B4-BE49-F238E27FC236}">
                <a16:creationId xmlns:a16="http://schemas.microsoft.com/office/drawing/2014/main" id="{4210CB31-C1F6-F84F-8762-2A3484B375D9}"/>
              </a:ext>
            </a:extLst>
          </p:cNvPr>
          <p:cNvSpPr txBox="1"/>
          <p:nvPr/>
        </p:nvSpPr>
        <p:spPr>
          <a:xfrm rot="16200000">
            <a:off x="2738889" y="3245975"/>
            <a:ext cx="1081136" cy="246221"/>
          </a:xfrm>
          <a:prstGeom prst="rect">
            <a:avLst/>
          </a:prstGeom>
          <a:solidFill>
            <a:schemeClr val="bg1"/>
          </a:solidFill>
        </p:spPr>
        <p:txBody>
          <a:bodyPr wrap="square" rtlCol="0">
            <a:spAutoFit/>
          </a:bodyPr>
          <a:lstStyle/>
          <a:p>
            <a:r>
              <a:rPr lang="en-US" sz="1000" dirty="0"/>
              <a:t>Residual error</a:t>
            </a:r>
          </a:p>
        </p:txBody>
      </p:sp>
      <p:pic>
        <p:nvPicPr>
          <p:cNvPr id="19" name="Picture 3">
            <a:extLst>
              <a:ext uri="{FF2B5EF4-FFF2-40B4-BE49-F238E27FC236}">
                <a16:creationId xmlns:a16="http://schemas.microsoft.com/office/drawing/2014/main" id="{799442CB-EED4-BE40-A811-2382F0E7566A}"/>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t="23068" b="74030"/>
          <a:stretch/>
        </p:blipFill>
        <p:spPr bwMode="auto">
          <a:xfrm>
            <a:off x="379942" y="6348507"/>
            <a:ext cx="3844649" cy="144368"/>
          </a:xfrm>
          <a:prstGeom prst="rect">
            <a:avLst/>
          </a:prstGeom>
          <a:solidFill>
            <a:schemeClr val="bg1"/>
          </a:solidFill>
          <a:ln w="28575" cmpd="sng">
            <a:noFill/>
          </a:ln>
        </p:spPr>
      </p:pic>
      <p:sp>
        <p:nvSpPr>
          <p:cNvPr id="17" name="TextBox 16">
            <a:extLst>
              <a:ext uri="{FF2B5EF4-FFF2-40B4-BE49-F238E27FC236}">
                <a16:creationId xmlns:a16="http://schemas.microsoft.com/office/drawing/2014/main" id="{3E110562-3541-DD4A-8FD7-53617AE3ACAE}"/>
              </a:ext>
            </a:extLst>
          </p:cNvPr>
          <p:cNvSpPr txBox="1"/>
          <p:nvPr/>
        </p:nvSpPr>
        <p:spPr>
          <a:xfrm>
            <a:off x="4539430" y="5043248"/>
            <a:ext cx="4267873" cy="1200329"/>
          </a:xfrm>
          <a:prstGeom prst="rect">
            <a:avLst/>
          </a:prstGeom>
          <a:noFill/>
        </p:spPr>
        <p:txBody>
          <a:bodyPr wrap="square" rtlCol="0">
            <a:spAutoFit/>
          </a:bodyPr>
          <a:lstStyle/>
          <a:p>
            <a:r>
              <a:rPr lang="en-US" dirty="0"/>
              <a:t>Common features used for this purpose include the oxygen A band (760 nm) and Near-Infrared H</a:t>
            </a:r>
            <a:r>
              <a:rPr lang="en-US" baseline="-25000" dirty="0"/>
              <a:t>2</a:t>
            </a:r>
            <a:r>
              <a:rPr lang="en-US" dirty="0"/>
              <a:t>O vapor absorptions</a:t>
            </a:r>
          </a:p>
        </p:txBody>
      </p:sp>
      <p:sp>
        <p:nvSpPr>
          <p:cNvPr id="25" name="TextBox 24">
            <a:extLst>
              <a:ext uri="{FF2B5EF4-FFF2-40B4-BE49-F238E27FC236}">
                <a16:creationId xmlns:a16="http://schemas.microsoft.com/office/drawing/2014/main" id="{BB562643-4442-9E4E-A0F7-10AE4918D830}"/>
              </a:ext>
            </a:extLst>
          </p:cNvPr>
          <p:cNvSpPr txBox="1"/>
          <p:nvPr/>
        </p:nvSpPr>
        <p:spPr>
          <a:xfrm>
            <a:off x="530292" y="2017205"/>
            <a:ext cx="2152668" cy="923330"/>
          </a:xfrm>
          <a:prstGeom prst="rect">
            <a:avLst/>
          </a:prstGeom>
          <a:noFill/>
        </p:spPr>
        <p:txBody>
          <a:bodyPr wrap="square" rtlCol="0">
            <a:spAutoFit/>
          </a:bodyPr>
          <a:lstStyle/>
          <a:p>
            <a:r>
              <a:rPr lang="en-US" dirty="0"/>
              <a:t>[Thompson et al., </a:t>
            </a:r>
            <a:r>
              <a:rPr lang="en-US" i="1" dirty="0"/>
              <a:t>Atmos. Meas. Techniques</a:t>
            </a:r>
            <a:r>
              <a:rPr lang="en-US" dirty="0"/>
              <a:t> 2015]</a:t>
            </a:r>
          </a:p>
        </p:txBody>
      </p:sp>
    </p:spTree>
    <p:extLst>
      <p:ext uri="{BB962C8B-B14F-4D97-AF65-F5344CB8AC3E}">
        <p14:creationId xmlns:p14="http://schemas.microsoft.com/office/powerpoint/2010/main" val="1884683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E6673B5B-B8E0-C141-8C67-C26674B4B42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860" y="3859169"/>
            <a:ext cx="4222403"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4EAD5167-E2F7-6948-8C85-883DE258A855}"/>
              </a:ext>
            </a:extLst>
          </p:cNvPr>
          <p:cNvSpPr>
            <a:spLocks noGrp="1"/>
          </p:cNvSpPr>
          <p:nvPr>
            <p:ph type="dt" sz="half" idx="2"/>
          </p:nvPr>
        </p:nvSpPr>
        <p:spPr/>
        <p:txBody>
          <a:bodyPr/>
          <a:lstStyle/>
          <a:p>
            <a:fld id="{5C34719C-2497-D546-83D1-6EE09713EC74}" type="datetime1">
              <a:rPr lang="en-US" smtClean="0"/>
              <a:t>2/13/20</a:t>
            </a:fld>
            <a:endParaRPr lang="en-US" dirty="0"/>
          </a:p>
        </p:txBody>
      </p:sp>
      <p:sp>
        <p:nvSpPr>
          <p:cNvPr id="3" name="Footer Placeholder 2">
            <a:extLst>
              <a:ext uri="{FF2B5EF4-FFF2-40B4-BE49-F238E27FC236}">
                <a16:creationId xmlns:a16="http://schemas.microsoft.com/office/drawing/2014/main" id="{E84E7637-0801-9445-ACB9-7FAC699AEFA3}"/>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19AF5844-4EF9-4540-8A65-1DFB04DBF3D0}"/>
              </a:ext>
            </a:extLst>
          </p:cNvPr>
          <p:cNvSpPr>
            <a:spLocks noGrp="1"/>
          </p:cNvSpPr>
          <p:nvPr>
            <p:ph type="sldNum" sz="quarter" idx="4"/>
          </p:nvPr>
        </p:nvSpPr>
        <p:spPr/>
        <p:txBody>
          <a:bodyPr/>
          <a:lstStyle/>
          <a:p>
            <a:fld id="{1BB0B505-5A34-8746-A5A9-793D5E51FFCB}" type="slidenum">
              <a:rPr lang="en-US" smtClean="0"/>
              <a:pPr/>
              <a:t>9</a:t>
            </a:fld>
            <a:endParaRPr lang="en-US" dirty="0"/>
          </a:p>
        </p:txBody>
      </p:sp>
      <p:sp>
        <p:nvSpPr>
          <p:cNvPr id="5" name="Text Placeholder 4">
            <a:extLst>
              <a:ext uri="{FF2B5EF4-FFF2-40B4-BE49-F238E27FC236}">
                <a16:creationId xmlns:a16="http://schemas.microsoft.com/office/drawing/2014/main" id="{3DE422AD-A787-2B4C-BE82-71E6E4DEEFB5}"/>
              </a:ext>
            </a:extLst>
          </p:cNvPr>
          <p:cNvSpPr>
            <a:spLocks noGrp="1"/>
          </p:cNvSpPr>
          <p:nvPr>
            <p:ph type="body" sz="quarter" idx="14"/>
          </p:nvPr>
        </p:nvSpPr>
        <p:spPr>
          <a:xfrm>
            <a:off x="4141539" y="571998"/>
            <a:ext cx="3947360" cy="327905"/>
          </a:xfrm>
        </p:spPr>
        <p:txBody>
          <a:bodyPr/>
          <a:lstStyle/>
          <a:p>
            <a:r>
              <a:rPr lang="en-US" sz="1400" dirty="0"/>
              <a:t>(courtesy Robert O. Green, JPL, and others)</a:t>
            </a:r>
          </a:p>
        </p:txBody>
      </p:sp>
      <p:sp>
        <p:nvSpPr>
          <p:cNvPr id="6" name="Title 5">
            <a:extLst>
              <a:ext uri="{FF2B5EF4-FFF2-40B4-BE49-F238E27FC236}">
                <a16:creationId xmlns:a16="http://schemas.microsoft.com/office/drawing/2014/main" id="{41742FDB-7F4E-814F-8E2E-F54CD1E81C97}"/>
              </a:ext>
            </a:extLst>
          </p:cNvPr>
          <p:cNvSpPr>
            <a:spLocks noGrp="1"/>
          </p:cNvSpPr>
          <p:nvPr>
            <p:ph type="ctrTitle"/>
          </p:nvPr>
        </p:nvSpPr>
        <p:spPr>
          <a:xfrm>
            <a:off x="454026" y="454025"/>
            <a:ext cx="8232774" cy="436031"/>
          </a:xfrm>
        </p:spPr>
        <p:txBody>
          <a:bodyPr/>
          <a:lstStyle/>
          <a:p>
            <a:r>
              <a:rPr lang="en-US" dirty="0"/>
              <a:t>Uniformity achieved</a:t>
            </a:r>
          </a:p>
        </p:txBody>
      </p:sp>
      <p:pic>
        <p:nvPicPr>
          <p:cNvPr id="7" name="Picture 3">
            <a:extLst>
              <a:ext uri="{FF2B5EF4-FFF2-40B4-BE49-F238E27FC236}">
                <a16:creationId xmlns:a16="http://schemas.microsoft.com/office/drawing/2014/main" id="{87CE15A3-DF51-3C43-8A35-B44CEDF13A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1515" t="2332" b="1749"/>
          <a:stretch>
            <a:fillRect/>
          </a:stretch>
        </p:blipFill>
        <p:spPr bwMode="auto">
          <a:xfrm>
            <a:off x="4757963" y="3937123"/>
            <a:ext cx="4117702" cy="2333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a:extLst>
              <a:ext uri="{FF2B5EF4-FFF2-40B4-BE49-F238E27FC236}">
                <a16:creationId xmlns:a16="http://schemas.microsoft.com/office/drawing/2014/main" id="{479944E6-E422-A040-8205-3B51FF7BBF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62663" y="1261709"/>
            <a:ext cx="4013002" cy="227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5">
            <a:extLst>
              <a:ext uri="{FF2B5EF4-FFF2-40B4-BE49-F238E27FC236}">
                <a16:creationId xmlns:a16="http://schemas.microsoft.com/office/drawing/2014/main" id="{E097FE6C-6946-D94E-AA8E-4E6662762DFF}"/>
              </a:ext>
            </a:extLst>
          </p:cNvPr>
          <p:cNvSpPr txBox="1">
            <a:spLocks noChangeArrowheads="1"/>
          </p:cNvSpPr>
          <p:nvPr/>
        </p:nvSpPr>
        <p:spPr bwMode="auto">
          <a:xfrm>
            <a:off x="5277114" y="5537331"/>
            <a:ext cx="1592050" cy="351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620" tIns="45310" rIns="90620" bIns="4531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688" dirty="0"/>
              <a:t>Hyperion 2000</a:t>
            </a:r>
          </a:p>
        </p:txBody>
      </p:sp>
      <p:sp>
        <p:nvSpPr>
          <p:cNvPr id="10" name="TextBox 6">
            <a:extLst>
              <a:ext uri="{FF2B5EF4-FFF2-40B4-BE49-F238E27FC236}">
                <a16:creationId xmlns:a16="http://schemas.microsoft.com/office/drawing/2014/main" id="{9C183FD9-9563-1840-A4E3-CDD1842A708A}"/>
              </a:ext>
            </a:extLst>
          </p:cNvPr>
          <p:cNvSpPr txBox="1">
            <a:spLocks noChangeArrowheads="1"/>
          </p:cNvSpPr>
          <p:nvPr/>
        </p:nvSpPr>
        <p:spPr bwMode="auto">
          <a:xfrm>
            <a:off x="5537342" y="1297487"/>
            <a:ext cx="1423734" cy="351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620" tIns="45310" rIns="90620" bIns="4531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688" dirty="0"/>
              <a:t>CRISM 2005</a:t>
            </a:r>
          </a:p>
        </p:txBody>
      </p:sp>
      <p:sp>
        <p:nvSpPr>
          <p:cNvPr id="11" name="TextBox 7">
            <a:extLst>
              <a:ext uri="{FF2B5EF4-FFF2-40B4-BE49-F238E27FC236}">
                <a16:creationId xmlns:a16="http://schemas.microsoft.com/office/drawing/2014/main" id="{3D08DE80-FD7B-DE49-B138-B23C71EAD09E}"/>
              </a:ext>
            </a:extLst>
          </p:cNvPr>
          <p:cNvSpPr txBox="1">
            <a:spLocks noChangeArrowheads="1"/>
          </p:cNvSpPr>
          <p:nvPr/>
        </p:nvSpPr>
        <p:spPr bwMode="auto">
          <a:xfrm>
            <a:off x="1133476" y="5537331"/>
            <a:ext cx="1697087" cy="351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620" tIns="45310" rIns="90620" bIns="4531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688" dirty="0"/>
              <a:t>JPL M3 2008</a:t>
            </a:r>
          </a:p>
        </p:txBody>
      </p:sp>
      <p:pic>
        <p:nvPicPr>
          <p:cNvPr id="14" name="Picture 13">
            <a:extLst>
              <a:ext uri="{FF2B5EF4-FFF2-40B4-BE49-F238E27FC236}">
                <a16:creationId xmlns:a16="http://schemas.microsoft.com/office/drawing/2014/main" id="{4EB3F75E-32B1-604C-957B-D647E87A3D81}"/>
              </a:ext>
            </a:extLst>
          </p:cNvPr>
          <p:cNvPicPr>
            <a:picLocks noChangeAspect="1"/>
          </p:cNvPicPr>
          <p:nvPr/>
        </p:nvPicPr>
        <p:blipFill>
          <a:blip r:embed="rId5"/>
          <a:stretch>
            <a:fillRect/>
          </a:stretch>
        </p:blipFill>
        <p:spPr>
          <a:xfrm>
            <a:off x="349049" y="1023452"/>
            <a:ext cx="4222403" cy="2593414"/>
          </a:xfrm>
          <a:prstGeom prst="rect">
            <a:avLst/>
          </a:prstGeom>
        </p:spPr>
      </p:pic>
      <p:sp>
        <p:nvSpPr>
          <p:cNvPr id="15" name="TextBox 6">
            <a:extLst>
              <a:ext uri="{FF2B5EF4-FFF2-40B4-BE49-F238E27FC236}">
                <a16:creationId xmlns:a16="http://schemas.microsoft.com/office/drawing/2014/main" id="{71D92DD3-3012-8B42-9F1A-4E1DDF7734FC}"/>
              </a:ext>
            </a:extLst>
          </p:cNvPr>
          <p:cNvSpPr txBox="1">
            <a:spLocks noChangeArrowheads="1"/>
          </p:cNvSpPr>
          <p:nvPr/>
        </p:nvSpPr>
        <p:spPr bwMode="auto">
          <a:xfrm>
            <a:off x="991462" y="1261709"/>
            <a:ext cx="2154704" cy="53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620" tIns="45310" rIns="90620" bIns="4531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688" dirty="0"/>
              <a:t>AVIRIS-NG </a:t>
            </a:r>
          </a:p>
          <a:p>
            <a:pPr eaLnBrk="1" hangingPunct="1"/>
            <a:r>
              <a:rPr lang="en-US" sz="1200" dirty="0"/>
              <a:t>[Thompson et al., AMT 2015]</a:t>
            </a:r>
          </a:p>
        </p:txBody>
      </p:sp>
    </p:spTree>
    <p:extLst>
      <p:ext uri="{BB962C8B-B14F-4D97-AF65-F5344CB8AC3E}">
        <p14:creationId xmlns:p14="http://schemas.microsoft.com/office/powerpoint/2010/main" val="2798529044"/>
      </p:ext>
    </p:extLst>
  </p:cSld>
  <p:clrMapOvr>
    <a:masterClrMapping/>
  </p:clrMapOvr>
</p:sld>
</file>

<file path=ppt/theme/theme1.xml><?xml version="1.0" encoding="utf-8"?>
<a:theme xmlns:a="http://schemas.openxmlformats.org/drawingml/2006/main" name="NASA-JPL White Templates">
  <a:themeElements>
    <a:clrScheme name="JPL Colors - Feb2015">
      <a:dk1>
        <a:srgbClr val="000000"/>
      </a:dk1>
      <a:lt1>
        <a:srgbClr val="FFFFFF"/>
      </a:lt1>
      <a:dk2>
        <a:srgbClr val="D0D3D4"/>
      </a:dk2>
      <a:lt2>
        <a:srgbClr val="75787B"/>
      </a:lt2>
      <a:accent1>
        <a:srgbClr val="32373B"/>
      </a:accent1>
      <a:accent2>
        <a:srgbClr val="EE2737"/>
      </a:accent2>
      <a:accent3>
        <a:srgbClr val="BA0C2F"/>
      </a:accent3>
      <a:accent4>
        <a:srgbClr val="410706"/>
      </a:accent4>
      <a:accent5>
        <a:srgbClr val="6083AA"/>
      </a:accent5>
      <a:accent6>
        <a:srgbClr val="FFFFFF"/>
      </a:accent6>
      <a:hlink>
        <a:srgbClr val="BA0C2F"/>
      </a:hlink>
      <a:folHlink>
        <a:srgbClr val="BA0C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NASA-JPL White Templates</Template>
  <TotalTime>1519</TotalTime>
  <Words>1342</Words>
  <Application>Microsoft Macintosh PowerPoint</Application>
  <PresentationFormat>On-screen Show (4:3)</PresentationFormat>
  <Paragraphs>194</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Helvetica</vt:lpstr>
      <vt:lpstr>NASA-JPL White Templates</vt:lpstr>
      <vt:lpstr>PowerPoint Presentation</vt:lpstr>
      <vt:lpstr>PowerPoint Presentation</vt:lpstr>
      <vt:lpstr>Conventions</vt:lpstr>
      <vt:lpstr>Flavors of non-uniformity</vt:lpstr>
      <vt:lpstr>Wavelength fitting</vt:lpstr>
      <vt:lpstr>Wavelength fitting with the atmosphere</vt:lpstr>
      <vt:lpstr>Wavelength fitting (contd.)</vt:lpstr>
      <vt:lpstr>Wavelength fitting example</vt:lpstr>
      <vt:lpstr>Uniformity achieved</vt:lpstr>
      <vt:lpstr>“Stray” spatial / spectral response functions</vt:lpstr>
      <vt:lpstr>Measurement model</vt:lpstr>
      <vt:lpstr>Correction approach</vt:lpstr>
      <vt:lpstr>AVIRIS-NG example</vt:lpstr>
      <vt:lpstr>Correction approach</vt:lpstr>
      <vt:lpstr>Atmospheric fitting of PSF Tails</vt:lpstr>
      <vt:lpstr>PowerPoint Presentation</vt:lpstr>
      <vt:lpstr>Exercise 8: Spectral Calibration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R. Thompson</dc:creator>
  <cp:lastModifiedBy>David R. Thompson</cp:lastModifiedBy>
  <cp:revision>77</cp:revision>
  <cp:lastPrinted>2014-07-14T23:49:38Z</cp:lastPrinted>
  <dcterms:created xsi:type="dcterms:W3CDTF">2019-07-06T21:56:51Z</dcterms:created>
  <dcterms:modified xsi:type="dcterms:W3CDTF">2020-02-13T16:40:10Z</dcterms:modified>
</cp:coreProperties>
</file>